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9" r:id="rId3"/>
    <p:sldMasterId id="2147483680" r:id="rId4"/>
    <p:sldMasterId id="2147483691" r:id="rId5"/>
    <p:sldMasterId id="2147483720" r:id="rId6"/>
    <p:sldMasterId id="2147483749" r:id="rId7"/>
  </p:sldMasterIdLst>
  <p:notesMasterIdLst>
    <p:notesMasterId r:id="rId30"/>
  </p:notesMasterIdLst>
  <p:sldIdLst>
    <p:sldId id="268" r:id="rId8"/>
    <p:sldId id="269" r:id="rId9"/>
    <p:sldId id="270" r:id="rId10"/>
    <p:sldId id="272" r:id="rId11"/>
    <p:sldId id="274" r:id="rId12"/>
    <p:sldId id="295" r:id="rId13"/>
    <p:sldId id="296" r:id="rId14"/>
    <p:sldId id="297" r:id="rId15"/>
    <p:sldId id="275" r:id="rId16"/>
    <p:sldId id="278" r:id="rId17"/>
    <p:sldId id="283" r:id="rId18"/>
    <p:sldId id="284" r:id="rId19"/>
    <p:sldId id="286" r:id="rId20"/>
    <p:sldId id="287" r:id="rId21"/>
    <p:sldId id="288" r:id="rId22"/>
    <p:sldId id="289" r:id="rId23"/>
    <p:sldId id="293" r:id="rId24"/>
    <p:sldId id="298" r:id="rId25"/>
    <p:sldId id="291" r:id="rId26"/>
    <p:sldId id="292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24"/>
    <a:srgbClr val="FB6E23"/>
    <a:srgbClr val="E8E8EF"/>
    <a:srgbClr val="2A4195"/>
    <a:srgbClr val="CDCFDD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556B-8CEF-40BB-90DD-9148D9A95141}" type="datetimeFigureOut">
              <a:rPr lang="en-US" smtClean="0"/>
              <a:t>12/4/20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45479-65AB-4DA0-AE25-7E7E678D3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5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https://unsplash.com/photos/-N_UwPdUs7E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B45E9-6500-43C7-A25A-093EAFF74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2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100yr 2041-2061 Percent Change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45479-65AB-4DA0-AE25-7E7E678D3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9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100yr 2071-2090 Percent Change </a:t>
            </a:r>
            <a:r>
              <a:rPr lang="fr-FR" dirty="0" err="1"/>
              <a:t>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45479-65AB-4DA0-AE25-7E7E678D38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1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500yr 2041-2061 Percent Change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45479-65AB-4DA0-AE25-7E7E678D38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1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500yr 2041-2061 Percent Change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45479-65AB-4DA0-AE25-7E7E678D38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4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https://unsplash.com/photos/-N_UwPdUs7E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B45E9-6500-43C7-A25A-093EAFF74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8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CA99-F09C-8945-95EF-38BA482B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5C357-BF1C-2941-9E3E-1D7389AE5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353D3-3EB1-9C43-A595-4EC9E1E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B581A-5B76-264F-9284-82DCA7C0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9770A-8C23-364B-A87B-13683706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C0E1-66BA-E94F-A9E4-129DB0C4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63799-3C11-174E-B9BF-0A799C60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96020-0555-624B-B1EB-7B786B3A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63022-9F19-7B4F-B0DB-18B05795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699F0-62A4-3348-84B2-CBFA212F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7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900E5-5E64-044D-8FFA-FD33B76F9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94206-B4A9-5B49-99B5-94169412A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2CB13-1C45-6441-9EC0-7BBA16F9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1CA66-8D6D-264E-8D04-8D076520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6A548-A04B-7843-871E-293BADD6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sert your presentation title here"/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dirty="0"/>
              <a:t>Brief support language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3BDAAF9-5DF6-B24C-8AEA-8C6D1A175AC1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CB71D036-E615-1141-B678-B2A752B5DB6C}" type="datetime1">
              <a:rPr lang="en-US" smtClean="0"/>
              <a:t>6/26/20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26304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CB71D036-E615-1141-B678-B2A752B5DB6C}" type="datetime1">
              <a:rPr lang="en-US" smtClean="0"/>
              <a:t>6/26/20</a:t>
            </a:fld>
            <a:endParaRPr dirty="0"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38200" y="4937442"/>
            <a:ext cx="4525963" cy="2272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Brief support language</a:t>
            </a:r>
          </a:p>
        </p:txBody>
      </p:sp>
      <p:sp>
        <p:nvSpPr>
          <p:cNvPr id="28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262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1F2624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1F2624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87102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 w/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8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6/26/20</a:t>
            </a:r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38422475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2632628"/>
            <a:ext cx="9037320" cy="15927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8800">
                <a:solidFill>
                  <a:srgbClr val="FFFFFF"/>
                </a:solidFill>
              </a:defRPr>
            </a:lvl1pPr>
          </a:lstStyle>
          <a:p>
            <a:r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9201956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dark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5853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7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429085" cy="764044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DBE6-EB8C-3343-858B-A2B128D54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9218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5330825" cy="15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t>Optional image credit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7" name="Object Placeholder"/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4CF6498-8D2B-3146-9922-BE4930DE7A2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A8D7A0-4415-0F47-A2E8-C0DCAE5D5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90517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optional text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7"/>
          <p:cNvSpPr/>
          <p:nvPr/>
        </p:nvSpPr>
        <p:spPr>
          <a:xfrm>
            <a:off x="-155449" y="-137161"/>
            <a:ext cx="12609578" cy="7159754"/>
          </a:xfrm>
          <a:prstGeom prst="rect">
            <a:avLst/>
          </a:prstGeom>
          <a:solidFill>
            <a:srgbClr val="1F2624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31" name="Text over an imag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3349633" cy="482310"/>
          </a:xfrm>
          <a:prstGeom prst="rect">
            <a:avLst/>
          </a:prstGeom>
        </p:spPr>
        <p:txBody>
          <a:bodyPr wrap="none" lIns="45719" tIns="45719" rIns="45719" bIns="45719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/>
              <a:t>Text over an image</a:t>
            </a:r>
          </a:p>
        </p:txBody>
      </p:sp>
      <p:sp>
        <p:nvSpPr>
          <p:cNvPr id="13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2752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Image caption optional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3E02DE-5BDC-7041-8593-731ABD935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424802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29738153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45BC-5105-B645-8D9F-C36533DA8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1E020-473A-304C-BF43-D1939C603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4B96-CD9B-C948-83CE-13DA00F2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3C3C1-F4BF-A241-82EA-224233EC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D1CE1-3347-EF4A-A053-C9424DD7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6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sert your presentation title here"/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dirty="0"/>
              <a:t>Brief support language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3BDAAF9-5DF6-B24C-8AEA-8C6D1A175AC1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CB71D036-E615-1141-B678-B2A752B5DB6C}" type="datetime1">
              <a:rPr lang="en-US" smtClean="0"/>
              <a:t>6/26/20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875631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CB71D036-E615-1141-B678-B2A752B5DB6C}" type="datetime1">
              <a:rPr lang="en-US" smtClean="0"/>
              <a:t>6/26/20</a:t>
            </a:fld>
            <a:endParaRPr dirty="0"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38200" y="4937442"/>
            <a:ext cx="4525963" cy="2272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Brief support language</a:t>
            </a:r>
          </a:p>
        </p:txBody>
      </p:sp>
      <p:sp>
        <p:nvSpPr>
          <p:cNvPr id="28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262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1F2624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1F2624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467824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 w/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8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6/26/20</a:t>
            </a:r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280640525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2632628"/>
            <a:ext cx="9037320" cy="15927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8800">
                <a:solidFill>
                  <a:srgbClr val="FFFFFF"/>
                </a:solidFill>
              </a:defRPr>
            </a:lvl1pPr>
          </a:lstStyle>
          <a:p>
            <a:r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6290246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dark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5853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7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429085" cy="764044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DBE6-EB8C-3343-858B-A2B128D54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8357976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5330825" cy="15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t>Optional image credit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7" name="Object Placeholder"/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4CF6498-8D2B-3146-9922-BE4930DE7A2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A8D7A0-4415-0F47-A2E8-C0DCAE5D5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7015689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optional text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7"/>
          <p:cNvSpPr/>
          <p:nvPr/>
        </p:nvSpPr>
        <p:spPr>
          <a:xfrm>
            <a:off x="-155449" y="-137161"/>
            <a:ext cx="12609578" cy="7159754"/>
          </a:xfrm>
          <a:prstGeom prst="rect">
            <a:avLst/>
          </a:prstGeom>
          <a:solidFill>
            <a:srgbClr val="1F2624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31" name="Text over an imag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3349633" cy="482310"/>
          </a:xfrm>
          <a:prstGeom prst="rect">
            <a:avLst/>
          </a:prstGeom>
        </p:spPr>
        <p:txBody>
          <a:bodyPr wrap="none" lIns="45719" tIns="45719" rIns="45719" bIns="45719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/>
              <a:t>Text over an image</a:t>
            </a:r>
          </a:p>
        </p:txBody>
      </p:sp>
      <p:sp>
        <p:nvSpPr>
          <p:cNvPr id="13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2752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Image caption optional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3E02DE-5BDC-7041-8593-731ABD935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0529349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382581-7EF7-A64F-BA1C-DFE4D7A6E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09586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06996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39822968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7F0C-221E-E84C-A66E-18F5BB6C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D8E06-16FD-3C48-99DB-D328068D8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4043-6BEA-A54C-94CD-4EED15C3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8ACF8-5880-F343-8697-63C9DD4A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96B13-464F-C148-8E54-9468FE2E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10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sert your presentation title here"/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dirty="0"/>
              <a:t>Brief support language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3BDAAF9-5DF6-B24C-8AEA-8C6D1A175AC1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CB71D036-E615-1141-B678-B2A752B5DB6C}" type="datetime1">
              <a:rPr lang="en-US" smtClean="0"/>
              <a:t>6/26/20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9294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CB71D036-E615-1141-B678-B2A752B5DB6C}" type="datetime1">
              <a:rPr lang="en-US" smtClean="0"/>
              <a:t>6/26/20</a:t>
            </a:fld>
            <a:endParaRPr dirty="0"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38200" y="4937442"/>
            <a:ext cx="4525963" cy="2272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Brief support language</a:t>
            </a:r>
          </a:p>
        </p:txBody>
      </p:sp>
      <p:sp>
        <p:nvSpPr>
          <p:cNvPr id="28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262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1F2624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1F2624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898151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 w/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8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6/26/20</a:t>
            </a:r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28641604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2632628"/>
            <a:ext cx="9037320" cy="15927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8800">
                <a:solidFill>
                  <a:srgbClr val="FFFFFF"/>
                </a:solidFill>
              </a:defRPr>
            </a:lvl1pPr>
          </a:lstStyle>
          <a:p>
            <a:r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59110391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dark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5853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7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429085" cy="764044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DBE6-EB8C-3343-858B-A2B128D54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542801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5330825" cy="15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t>Optional image credit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7" name="Object Placeholder"/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4CF6498-8D2B-3146-9922-BE4930DE7A2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A8D7A0-4415-0F47-A2E8-C0DCAE5D5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1448856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optional text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7"/>
          <p:cNvSpPr/>
          <p:nvPr/>
        </p:nvSpPr>
        <p:spPr>
          <a:xfrm>
            <a:off x="-155449" y="-137161"/>
            <a:ext cx="12609578" cy="7159754"/>
          </a:xfrm>
          <a:prstGeom prst="rect">
            <a:avLst/>
          </a:prstGeom>
          <a:solidFill>
            <a:srgbClr val="1F2624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31" name="Text over an imag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3349633" cy="482310"/>
          </a:xfrm>
          <a:prstGeom prst="rect">
            <a:avLst/>
          </a:prstGeom>
        </p:spPr>
        <p:txBody>
          <a:bodyPr wrap="none" lIns="45719" tIns="45719" rIns="45719" bIns="45719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/>
              <a:t>Text over an image</a:t>
            </a:r>
          </a:p>
        </p:txBody>
      </p:sp>
      <p:sp>
        <p:nvSpPr>
          <p:cNvPr id="13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2752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Image caption optional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3E02DE-5BDC-7041-8593-731ABD935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015671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382581-7EF7-A64F-BA1C-DFE4D7A6E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060207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62220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27819287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F8B2-E603-9042-A0C3-9309DB4D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B8FB9-B70A-B14C-A6AD-C703E4390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781DA-DCE3-544B-ABD9-5FD2839BB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8B116-5FB9-F846-ADC3-88F99776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B2ECF-BB15-F944-88BA-50122347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7E8AC-693A-C844-A394-0B7568F7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06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sert your presentation title here"/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dirty="0"/>
              <a:t>Brief support language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3BDAAF9-5DF6-B24C-8AEA-8C6D1A175AC1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7EC486E1-A9C3-DC4D-BBBC-5EAAB68EDE3E}" type="datetime1">
              <a:rPr lang="en-US" smtClean="0"/>
              <a:t>7/14/20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6128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E6465727-84D3-694C-BE4D-5AFD81FB4203}" type="datetime1">
              <a:rPr lang="en-US" smtClean="0"/>
              <a:t>7/14/20</a:t>
            </a:fld>
            <a:endParaRPr dirty="0"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38200" y="4937442"/>
            <a:ext cx="4525963" cy="2272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Brief support language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262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1F2624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1F2624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" name="Insert your presentation title here">
            <a:extLst>
              <a:ext uri="{FF2B5EF4-FFF2-40B4-BE49-F238E27FC236}">
                <a16:creationId xmlns:a16="http://schemas.microsoft.com/office/drawing/2014/main" id="{7B93DA63-E5CF-D646-8E6D-74D8951051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57810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-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637" y="5538649"/>
            <a:ext cx="1117387" cy="89812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1A05A3B7-CE19-7D4E-8E05-99F47B1136E8}" type="datetime1">
              <a:rPr lang="en-US" smtClean="0"/>
              <a:t>7/14/20</a:t>
            </a:fld>
            <a:endParaRPr dirty="0"/>
          </a:p>
        </p:txBody>
      </p:sp>
      <p:sp>
        <p:nvSpPr>
          <p:cNvPr id="38" name="Insert your presentation title here"/>
          <p:cNvSpPr txBox="1">
            <a:spLocks noGrp="1"/>
          </p:cNvSpPr>
          <p:nvPr>
            <p:ph type="body" sz="half" idx="14"/>
          </p:nvPr>
        </p:nvSpPr>
        <p:spPr>
          <a:xfrm>
            <a:off x="772766" y="2025248"/>
            <a:ext cx="8746271" cy="3368041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Insert your presentation title here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5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7588252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 w/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8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DD52972B-84FB-F346-AD6A-AA3DF8F7FF33}" type="datetime1">
              <a:rPr lang="en-US" smtClean="0"/>
              <a:t>7/14/20</a:t>
            </a:fld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70368900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2632628"/>
            <a:ext cx="9037320" cy="15927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8800">
                <a:solidFill>
                  <a:srgbClr val="FFFFFF"/>
                </a:solidFill>
              </a:defRPr>
            </a:lvl1pPr>
          </a:lstStyle>
          <a:p>
            <a:r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35897394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"/>
          <p:cNvSpPr/>
          <p:nvPr/>
        </p:nvSpPr>
        <p:spPr>
          <a:xfrm>
            <a:off x="-1" y="0"/>
            <a:ext cx="2752346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8"/>
            <a:ext cx="336003" cy="1355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69" name="Body level one"/>
          <p:cNvSpPr txBox="1">
            <a:spLocks noGrp="1"/>
          </p:cNvSpPr>
          <p:nvPr>
            <p:ph type="body" idx="13"/>
          </p:nvPr>
        </p:nvSpPr>
        <p:spPr>
          <a:xfrm>
            <a:off x="3517853" y="1779903"/>
            <a:ext cx="7860428" cy="4291712"/>
          </a:xfrm>
          <a:prstGeom prst="rect">
            <a:avLst/>
          </a:prstGeom>
        </p:spPr>
        <p:txBody>
          <a:bodyPr/>
          <a:lstStyle>
            <a:lvl1pPr marL="317500" indent="-317500">
              <a:buSzPct val="100000"/>
            </a:lvl1pPr>
          </a:lstStyle>
          <a:p>
            <a:r>
              <a:t>Body level one</a:t>
            </a:r>
          </a:p>
        </p:txBody>
      </p:sp>
      <p:sp>
        <p:nvSpPr>
          <p:cNvPr id="70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99288" y="6168813"/>
            <a:ext cx="2136522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/>
            </a:lvl1pPr>
          </a:lstStyle>
          <a:p>
            <a:r>
              <a:rPr lang="en-US" dirty="0"/>
              <a:t>Optional footnote</a:t>
            </a:r>
            <a:endParaRPr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269F287-5E67-3740-BC3F-ED6CF9BC8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3525739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9624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79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312880" cy="783226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5E738-2F5D-9646-AEBA-919FB4FEE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6739039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dark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5853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7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429085" cy="764044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DBE6-EB8C-3343-858B-A2B128D54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374568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5330825" cy="15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t>Optional image credit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7" name="Object Placeholder"/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4CF6498-8D2B-3146-9922-BE4930DE7A2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A8D7A0-4415-0F47-A2E8-C0DCAE5D5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315796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rPr dirty="0"/>
              <a:t>Optional image credit 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21" name="Longer headline here"/>
          <p:cNvSpPr txBox="1">
            <a:spLocks noGrp="1"/>
          </p:cNvSpPr>
          <p:nvPr>
            <p:ph type="body" sz="quarter" idx="16"/>
          </p:nvPr>
        </p:nvSpPr>
        <p:spPr>
          <a:xfrm>
            <a:off x="399288" y="936413"/>
            <a:ext cx="3900122" cy="48911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Longer headline here 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7BF34051-21FA-6A48-AA81-C29A624696BF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  <a:endParaRPr dirty="0"/>
          </a:p>
        </p:txBody>
      </p:sp>
      <p:sp>
        <p:nvSpPr>
          <p:cNvPr id="9" name="Object Placeholder">
            <a:extLst>
              <a:ext uri="{FF2B5EF4-FFF2-40B4-BE49-F238E27FC236}">
                <a16:creationId xmlns:a16="http://schemas.microsoft.com/office/drawing/2014/main" id="{89A912B6-CF5F-194E-B58F-2BB2DA441792}"/>
              </a:ext>
            </a:extLst>
          </p:cNvPr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8DE435-87B8-6642-AC93-6F757D5229D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46085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8AF8-31AA-354E-A4C6-0C125E8D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425AF-AA25-C647-815A-524326119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639A5-3937-2645-B67A-E1E97808E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3FA8F-0743-9242-A888-907A83944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A4014-5BE1-E14B-8AD4-D7052E2D3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AC3BD-CFED-6849-B10E-C0E176E7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C7203-D34A-7147-B6CF-DE12C246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7EE82E-EF70-2E47-838C-9D9C735C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83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optional text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7"/>
          <p:cNvSpPr/>
          <p:nvPr/>
        </p:nvSpPr>
        <p:spPr>
          <a:xfrm>
            <a:off x="-155449" y="-137161"/>
            <a:ext cx="12609578" cy="7159754"/>
          </a:xfrm>
          <a:prstGeom prst="rect">
            <a:avLst/>
          </a:prstGeom>
          <a:solidFill>
            <a:srgbClr val="1F2624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31" name="Text over an imag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3349633" cy="482310"/>
          </a:xfrm>
          <a:prstGeom prst="rect">
            <a:avLst/>
          </a:prstGeom>
        </p:spPr>
        <p:txBody>
          <a:bodyPr wrap="none" lIns="45719" tIns="45719" rIns="45719" bIns="45719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/>
              <a:t>Text over an image</a:t>
            </a:r>
          </a:p>
        </p:txBody>
      </p:sp>
      <p:sp>
        <p:nvSpPr>
          <p:cNvPr id="13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2752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Image caption optional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3E02DE-5BDC-7041-8593-731ABD935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35962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382581-7EF7-A64F-BA1C-DFE4D7A6E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167040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05513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"/>
          <p:cNvSpPr/>
          <p:nvPr/>
        </p:nvSpPr>
        <p:spPr>
          <a:xfrm>
            <a:off x="-111318" y="-79513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37244485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1368782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60016002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69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36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64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8C97-5B23-A941-9146-541A3410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DC8D7-AF97-514A-9C55-2A624F37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BAB0D-C174-724F-9286-1F75579A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D93DC-2622-4546-AA72-EE6641E3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4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01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27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61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37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208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76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2118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sert your presentation title here"/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dirty="0"/>
              <a:t>Brief support language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03BDAAF9-5DF6-B24C-8AEA-8C6D1A175AC1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7EC486E1-A9C3-DC4D-BBBC-5EAAB68EDE3E}" type="datetime1">
              <a:rPr lang="en-US" smtClean="0"/>
              <a:t>7/14/20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14074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E6465727-84D3-694C-BE4D-5AFD81FB4203}" type="datetime1">
              <a:rPr lang="en-US" smtClean="0"/>
              <a:t>7/14/20</a:t>
            </a:fld>
            <a:endParaRPr dirty="0"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38200" y="4937442"/>
            <a:ext cx="4525963" cy="22724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rPr lang="en-US" dirty="0"/>
              <a:t>Brief support language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2624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1F2624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1F2624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" name="Insert your presentation title here">
            <a:extLst>
              <a:ext uri="{FF2B5EF4-FFF2-40B4-BE49-F238E27FC236}">
                <a16:creationId xmlns:a16="http://schemas.microsoft.com/office/drawing/2014/main" id="{7B93DA63-E5CF-D646-8E6D-74D89510514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2182503"/>
            <a:ext cx="9037320" cy="24929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</a:t>
            </a:r>
            <a:br>
              <a:rPr lang="en-US" dirty="0"/>
            </a:br>
            <a:r>
              <a:rPr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62547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-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637" y="5538649"/>
            <a:ext cx="1117387" cy="89812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1A05A3B7-CE19-7D4E-8E05-99F47B1136E8}" type="datetime1">
              <a:rPr lang="en-US" smtClean="0"/>
              <a:t>7/14/20</a:t>
            </a:fld>
            <a:endParaRPr dirty="0"/>
          </a:p>
        </p:txBody>
      </p:sp>
      <p:sp>
        <p:nvSpPr>
          <p:cNvPr id="38" name="Insert your presentation title here"/>
          <p:cNvSpPr txBox="1">
            <a:spLocks noGrp="1"/>
          </p:cNvSpPr>
          <p:nvPr>
            <p:ph type="body" sz="half" idx="14"/>
          </p:nvPr>
        </p:nvSpPr>
        <p:spPr>
          <a:xfrm>
            <a:off x="772766" y="2025248"/>
            <a:ext cx="8746271" cy="3368041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Insert your presentation title here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5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0609657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3578D0-8FFC-FD43-9256-5D8033FE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794817-07D2-D646-B3D5-3590FEAC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50BC0-D016-8D4B-8E10-4665B45E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381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 w/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8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fld id="{DD52972B-84FB-F346-AD6A-AA3DF8F7FF33}" type="datetime1">
              <a:rPr lang="en-US" smtClean="0"/>
              <a:t>7/14/20</a:t>
            </a:fld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301643572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vider Slide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vider slide"/>
          <p:cNvSpPr txBox="1">
            <a:spLocks noGrp="1"/>
          </p:cNvSpPr>
          <p:nvPr>
            <p:ph type="title" hasCustomPrompt="1"/>
          </p:nvPr>
        </p:nvSpPr>
        <p:spPr>
          <a:xfrm>
            <a:off x="838200" y="2632628"/>
            <a:ext cx="9037320" cy="15927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8800">
                <a:solidFill>
                  <a:srgbClr val="FFFFFF"/>
                </a:solidFill>
              </a:defRPr>
            </a:lvl1pPr>
          </a:lstStyle>
          <a:p>
            <a:r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91891176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"/>
          <p:cNvSpPr/>
          <p:nvPr/>
        </p:nvSpPr>
        <p:spPr>
          <a:xfrm>
            <a:off x="-1" y="0"/>
            <a:ext cx="2752346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8"/>
            <a:ext cx="336003" cy="13553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69" name="Body level one"/>
          <p:cNvSpPr txBox="1">
            <a:spLocks noGrp="1"/>
          </p:cNvSpPr>
          <p:nvPr>
            <p:ph type="body" idx="13"/>
          </p:nvPr>
        </p:nvSpPr>
        <p:spPr>
          <a:xfrm>
            <a:off x="3517853" y="1779903"/>
            <a:ext cx="7860428" cy="4291712"/>
          </a:xfrm>
          <a:prstGeom prst="rect">
            <a:avLst/>
          </a:prstGeom>
        </p:spPr>
        <p:txBody>
          <a:bodyPr/>
          <a:lstStyle>
            <a:lvl1pPr marL="317500" indent="-317500">
              <a:buSzPct val="100000"/>
            </a:lvl1pPr>
          </a:lstStyle>
          <a:p>
            <a:r>
              <a:t>Body level one</a:t>
            </a:r>
          </a:p>
        </p:txBody>
      </p:sp>
      <p:sp>
        <p:nvSpPr>
          <p:cNvPr id="70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99288" y="6168813"/>
            <a:ext cx="2136522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/>
            </a:lvl1pPr>
          </a:lstStyle>
          <a:p>
            <a:r>
              <a:rPr lang="en-US" dirty="0"/>
              <a:t>Optional footnote</a:t>
            </a:r>
            <a:endParaRPr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269F287-5E67-3740-BC3F-ED6CF9BC8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5813400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9624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79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312880" cy="783226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5E738-2F5D-9646-AEBA-919FB4FEE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1564631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lout - dark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432562" cy="15853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87" name="Quote, statement, called out text slid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10429085" cy="764044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Quote, statement, called out text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DBE6-EB8C-3343-858B-A2B128D54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934617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5330825" cy="15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t>Optional image credit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7" name="Object Placeholder"/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4CF6498-8D2B-3146-9922-BE4930DE7A2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A8D7A0-4415-0F47-A2E8-C0DCAE5D5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840626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rPr dirty="0"/>
              <a:t>Optional image credit 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21" name="Longer headline here"/>
          <p:cNvSpPr txBox="1">
            <a:spLocks noGrp="1"/>
          </p:cNvSpPr>
          <p:nvPr>
            <p:ph type="body" sz="quarter" idx="16"/>
          </p:nvPr>
        </p:nvSpPr>
        <p:spPr>
          <a:xfrm>
            <a:off x="399288" y="936413"/>
            <a:ext cx="3900122" cy="48911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Longer headline here 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7BF34051-21FA-6A48-AA81-C29A624696BF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  <a:endParaRPr dirty="0"/>
          </a:p>
        </p:txBody>
      </p:sp>
      <p:sp>
        <p:nvSpPr>
          <p:cNvPr id="9" name="Object Placeholder">
            <a:extLst>
              <a:ext uri="{FF2B5EF4-FFF2-40B4-BE49-F238E27FC236}">
                <a16:creationId xmlns:a16="http://schemas.microsoft.com/office/drawing/2014/main" id="{89A912B6-CF5F-194E-B58F-2BB2DA441792}"/>
              </a:ext>
            </a:extLst>
          </p:cNvPr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8DE435-87B8-6642-AC93-6F757D5229D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984456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- optional text">
    <p:bg>
      <p:bgPr>
        <a:solidFill>
          <a:srgbClr val="1F2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7"/>
          <p:cNvSpPr/>
          <p:nvPr/>
        </p:nvSpPr>
        <p:spPr>
          <a:xfrm>
            <a:off x="-155449" y="-137161"/>
            <a:ext cx="12609578" cy="7159754"/>
          </a:xfrm>
          <a:prstGeom prst="rect">
            <a:avLst/>
          </a:prstGeom>
          <a:solidFill>
            <a:srgbClr val="1F2624">
              <a:alpha val="4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31" name="Text over an image"/>
          <p:cNvSpPr txBox="1">
            <a:spLocks noGrp="1"/>
          </p:cNvSpPr>
          <p:nvPr>
            <p:ph type="body" sz="quarter" idx="13"/>
          </p:nvPr>
        </p:nvSpPr>
        <p:spPr>
          <a:xfrm>
            <a:off x="831850" y="1709738"/>
            <a:ext cx="3349633" cy="482310"/>
          </a:xfrm>
          <a:prstGeom prst="rect">
            <a:avLst/>
          </a:prstGeom>
        </p:spPr>
        <p:txBody>
          <a:bodyPr wrap="none" lIns="45719" tIns="45719" rIns="45719" bIns="45719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dirty="0"/>
              <a:t>Text over an image</a:t>
            </a:r>
          </a:p>
        </p:txBody>
      </p:sp>
      <p:sp>
        <p:nvSpPr>
          <p:cNvPr id="13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2752" y="6200266"/>
            <a:ext cx="4565906" cy="15440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Image caption optional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D3E02DE-5BDC-7041-8593-731ABD935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4908329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382581-7EF7-A64F-BA1C-DFE4D7A6E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5598555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9854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39E1-0144-0547-A538-81F5CAB8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D6587-6DF1-364F-9778-C34BBFB8B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31FBF-5D2F-4440-A478-B880A505F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5DB70-8FE3-A041-9E6C-FBE1D110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DFCE9-454C-CB40-BC86-A34000B6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6B96A-C0EB-AE46-8C51-3A85B5F6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928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"/>
          <p:cNvSpPr/>
          <p:nvPr/>
        </p:nvSpPr>
        <p:spPr>
          <a:xfrm>
            <a:off x="-111318" y="-79513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5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130077146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Woodwell-Logo Background" descr="Woodwell-Logo Background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1062844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losing slide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2"/>
          <a:srcRect l="6705" t="10145" r="1318" b="38119"/>
          <a:stretch>
            <a:fillRect/>
          </a:stretch>
        </p:blipFill>
        <p:spPr>
          <a:xfrm>
            <a:off x="-1" y="-1"/>
            <a:ext cx="1219200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740" y="5145313"/>
            <a:ext cx="1938260" cy="171268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losing slide message"/>
          <p:cNvSpPr txBox="1">
            <a:spLocks noGrp="1"/>
          </p:cNvSpPr>
          <p:nvPr>
            <p:ph type="body" sz="quarter" idx="13"/>
          </p:nvPr>
        </p:nvSpPr>
        <p:spPr>
          <a:xfrm>
            <a:off x="838200" y="2819666"/>
            <a:ext cx="9135910" cy="17941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t>Closing slide message</a:t>
            </a:r>
          </a:p>
        </p:txBody>
      </p:sp>
    </p:spTree>
    <p:extLst>
      <p:ext uri="{BB962C8B-B14F-4D97-AF65-F5344CB8AC3E}">
        <p14:creationId xmlns:p14="http://schemas.microsoft.com/office/powerpoint/2010/main" val="29060945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F75C-C7C4-784F-904C-4197EF3F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A77F1-A653-FC46-823C-DFC627C74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006EC-F9E9-C242-A812-BAF50C0EB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31322-3125-E949-BD1A-14F3754E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21B3-6C12-5C41-B1D5-0DE1A5D4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D17F0-5D84-4842-8F6A-2F654BEB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5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01B25-260E-C347-816F-832A22CE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F5BA7-37BD-7A46-917B-641EF5A82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2771-5A2D-D047-8BD5-7BF661F17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11A8-84A8-9341-81DA-86AB4C97280F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3EF28-4B4B-6342-A05D-F5EF39EF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ACEBE-3D7C-CA4A-9839-FB67E0A8F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4CEEE-C19A-704B-BE89-1603D54D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BC090C8-4297-BC4A-871F-05201367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206CC5C-4511-F14E-B4E3-A6A71934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24482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C022D5-E32C-5644-B5DB-A612440E7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69F0D6-2906-FC41-B782-C7290FC93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9288" y="416496"/>
            <a:ext cx="221589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56B65-9ABC-8345-8242-D49A3B28BBF0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3736923-783B-124B-A785-1CBA8CF4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649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1" i="0">
                <a:latin typeface="Helvetica" pitchFamily="2" charset="0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648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8330" marR="0" indent="-24833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1pPr>
      <a:lvl2pPr marL="746919" marR="0" indent="-289719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2pPr>
      <a:lvl3pPr marL="1262062" marR="0" indent="-347662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3pPr>
      <a:lvl4pPr marL="17561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4pPr>
      <a:lvl5pPr marL="22133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5pPr>
      <a:lvl6pPr marL="25400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6pPr>
      <a:lvl7pPr marL="29972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7pPr>
      <a:lvl8pPr marL="34544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8pPr>
      <a:lvl9pPr marL="39116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BC090C8-4297-BC4A-871F-05201367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206CC5C-4511-F14E-B4E3-A6A71934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24482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C022D5-E32C-5644-B5DB-A612440E7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69F0D6-2906-FC41-B782-C7290FC93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9288" y="416496"/>
            <a:ext cx="221589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56B65-9ABC-8345-8242-D49A3B28BBF0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3736923-783B-124B-A785-1CBA8CF4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649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1" i="0">
                <a:latin typeface="Helvetica" pitchFamily="2" charset="0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0561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8330" marR="0" indent="-24833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1pPr>
      <a:lvl2pPr marL="746919" marR="0" indent="-289719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2pPr>
      <a:lvl3pPr marL="1262062" marR="0" indent="-347662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3pPr>
      <a:lvl4pPr marL="17561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4pPr>
      <a:lvl5pPr marL="22133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5pPr>
      <a:lvl6pPr marL="25400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6pPr>
      <a:lvl7pPr marL="29972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7pPr>
      <a:lvl8pPr marL="34544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8pPr>
      <a:lvl9pPr marL="39116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BC090C8-4297-BC4A-871F-05201367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206CC5C-4511-F14E-B4E3-A6A71934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24482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C022D5-E32C-5644-B5DB-A612440E7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69F0D6-2906-FC41-B782-C7290FC93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9288" y="416496"/>
            <a:ext cx="221589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56B65-9ABC-8345-8242-D49A3B28BBF0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3736923-783B-124B-A785-1CBA8CF4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649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1" i="0">
                <a:latin typeface="Helvetica" pitchFamily="2" charset="0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729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8330" marR="0" indent="-24833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1pPr>
      <a:lvl2pPr marL="746919" marR="0" indent="-289719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2pPr>
      <a:lvl3pPr marL="1262062" marR="0" indent="-347662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3pPr>
      <a:lvl4pPr marL="17561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4pPr>
      <a:lvl5pPr marL="22133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5pPr>
      <a:lvl6pPr marL="25400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6pPr>
      <a:lvl7pPr marL="29972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7pPr>
      <a:lvl8pPr marL="34544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8pPr>
      <a:lvl9pPr marL="39116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BC090C8-4297-BC4A-871F-05201367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206CC5C-4511-F14E-B4E3-A6A71934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24482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C022D5-E32C-5644-B5DB-A612440E7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69F0D6-2906-FC41-B782-C7290FC93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9288" y="416496"/>
            <a:ext cx="221589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56B65-9ABC-8345-8242-D49A3B28BBF0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3736923-783B-124B-A785-1CBA8CF4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649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1" i="0">
                <a:latin typeface="Helvetica" pitchFamily="2" charset="0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477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8330" marR="0" indent="-24833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1pPr>
      <a:lvl2pPr marL="746919" marR="0" indent="-289719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2pPr>
      <a:lvl3pPr marL="1262062" marR="0" indent="-347662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3pPr>
      <a:lvl4pPr marL="17561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4pPr>
      <a:lvl5pPr marL="22133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5pPr>
      <a:lvl6pPr marL="25400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6pPr>
      <a:lvl7pPr marL="29972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7pPr>
      <a:lvl8pPr marL="34544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8pPr>
      <a:lvl9pPr marL="39116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86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BC090C8-4297-BC4A-871F-05201367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4431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206CC5C-4511-F14E-B4E3-A6A71934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24482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C022D5-E32C-5644-B5DB-A612440E7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Presentation title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69F0D6-2906-FC41-B782-C7290FC93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9288" y="416496"/>
            <a:ext cx="221589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56B65-9ABC-8345-8242-D49A3B28BBF0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3736923-783B-124B-A785-1CBA8CF4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649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1" i="0">
                <a:latin typeface="Helvetica" pitchFamily="2" charset="0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7800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ransition spd="med"/>
  <p:hf hd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1F2624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8330" marR="0" indent="-24833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1pPr>
      <a:lvl2pPr marL="746919" marR="0" indent="-289719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2pPr>
      <a:lvl3pPr marL="1262062" marR="0" indent="-347662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3pPr>
      <a:lvl4pPr marL="17561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4pPr>
      <a:lvl5pPr marL="2213327" marR="0" indent="-384527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85000"/>
        <a:buFont typeface="Wingdings" pitchFamily="2" charset="2"/>
        <a:buChar char="§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5pPr>
      <a:lvl6pPr marL="25400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6pPr>
      <a:lvl7pPr marL="29972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7pPr>
      <a:lvl8pPr marL="34544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8pPr>
      <a:lvl9pPr marL="3911600" marR="0" indent="-254000" algn="l" defTabSz="914400" rtl="0" latinLnBrk="0">
        <a:lnSpc>
          <a:spcPct val="110000"/>
        </a:lnSpc>
        <a:spcBef>
          <a:spcPts val="1500"/>
        </a:spcBef>
        <a:spcAft>
          <a:spcPts val="0"/>
        </a:spcAft>
        <a:buClr>
          <a:schemeClr val="accent2"/>
        </a:buClr>
        <a:buSzPct val="100000"/>
        <a:buFontTx/>
        <a:buChar char="•"/>
        <a:tabLst/>
        <a:defRPr sz="2000" b="0" i="0" u="none" strike="noStrike" cap="none" spc="0" baseline="0">
          <a:solidFill>
            <a:srgbClr val="1F262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Body Level One…"/>
          <p:cNvSpPr txBox="1">
            <a:spLocks noGrp="1"/>
          </p:cNvSpPr>
          <p:nvPr>
            <p:ph type="body" idx="14"/>
          </p:nvPr>
        </p:nvSpPr>
        <p:spPr>
          <a:xfrm>
            <a:off x="925689" y="5223938"/>
            <a:ext cx="6515666" cy="383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/>
              <a:t>Woodwell Climate Research Center</a:t>
            </a:r>
          </a:p>
        </p:txBody>
      </p:sp>
      <p:sp>
        <p:nvSpPr>
          <p:cNvPr id="191" name="Insert your deck  title here"/>
          <p:cNvSpPr txBox="1">
            <a:spLocks noGrp="1"/>
          </p:cNvSpPr>
          <p:nvPr>
            <p:ph type="body" idx="15"/>
          </p:nvPr>
        </p:nvSpPr>
        <p:spPr>
          <a:xfrm>
            <a:off x="856035" y="3951883"/>
            <a:ext cx="9727600" cy="1288471"/>
          </a:xfrm>
          <a:prstGeom prst="rect">
            <a:avLst/>
          </a:prstGeom>
        </p:spPr>
        <p:txBody>
          <a:bodyPr/>
          <a:lstStyle/>
          <a:p>
            <a:r>
              <a:rPr lang="en-US" sz="3600" dirty="0"/>
              <a:t>New </a:t>
            </a:r>
            <a:r>
              <a:rPr lang="en-US" sz="3600" dirty="0" err="1"/>
              <a:t>Paltz</a:t>
            </a:r>
            <a:r>
              <a:rPr lang="en-US" sz="3600" dirty="0"/>
              <a:t>, NY Flood Risk: </a:t>
            </a:r>
          </a:p>
          <a:p>
            <a:r>
              <a:rPr lang="en-US" sz="3600" dirty="0"/>
              <a:t>Present and Future Under Climate Change</a:t>
            </a:r>
          </a:p>
        </p:txBody>
      </p:sp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932" y="5195702"/>
            <a:ext cx="2838068" cy="16622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84F8E-F3FA-A447-BA2D-804D2C61E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689" y="3776436"/>
            <a:ext cx="2250601" cy="161583"/>
          </a:xfrm>
        </p:spPr>
        <p:txBody>
          <a:bodyPr/>
          <a:lstStyle/>
          <a:p>
            <a:r>
              <a:rPr lang="en-US" sz="1050" b="0" dirty="0"/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5130040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"/>
          <p:cNvSpPr/>
          <p:nvPr/>
        </p:nvSpPr>
        <p:spPr>
          <a:xfrm>
            <a:off x="-117516" y="0"/>
            <a:ext cx="5138059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4" name="Restoration potential for agriculture…"/>
          <p:cNvSpPr txBox="1">
            <a:spLocks noGrp="1"/>
          </p:cNvSpPr>
          <p:nvPr>
            <p:ph type="body" idx="13"/>
          </p:nvPr>
        </p:nvSpPr>
        <p:spPr>
          <a:xfrm>
            <a:off x="452161" y="1826347"/>
            <a:ext cx="3998703" cy="431586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2800"/>
            </a:pPr>
            <a:r>
              <a:rPr lang="en-US" sz="1400" dirty="0"/>
              <a:t>The flood extent generated by Woodwell is overall greater than FEMA’s.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1400" dirty="0"/>
              <a:t>These discrepancies mainly occur because: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1400" dirty="0"/>
              <a:t>FEMA does not consider pluvial flooding </a:t>
            </a:r>
            <a:br>
              <a:rPr lang="en-US" sz="1400" dirty="0"/>
            </a:br>
            <a:r>
              <a:rPr lang="en-US" sz="1400" dirty="0"/>
              <a:t>and focuses on riverine events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1400" dirty="0"/>
              <a:t>Small streams are not modeled by FEMA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1400" dirty="0"/>
              <a:t>While the current effective flood </a:t>
            </a:r>
            <a:br>
              <a:rPr lang="en-US" sz="1400" dirty="0"/>
            </a:br>
            <a:r>
              <a:rPr lang="en-US" sz="1400" dirty="0"/>
              <a:t>maps from FEMA for Ulster County </a:t>
            </a:r>
            <a:br>
              <a:rPr lang="en-US" sz="1400" dirty="0"/>
            </a:br>
            <a:r>
              <a:rPr lang="en-US" sz="1400" dirty="0"/>
              <a:t>were published in 2016, the hydrologic analysis used in the creation of the </a:t>
            </a:r>
            <a:br>
              <a:rPr lang="en-US" sz="1400" dirty="0"/>
            </a:br>
            <a:r>
              <a:rPr lang="en-US" sz="1400" dirty="0"/>
              <a:t>maps dates from 1984 and has not </a:t>
            </a:r>
            <a:br>
              <a:rPr lang="en-US" sz="1400" dirty="0"/>
            </a:br>
            <a:r>
              <a:rPr lang="en-US" sz="1400" dirty="0"/>
              <a:t>been updated.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2800"/>
            </a:pPr>
            <a:r>
              <a:rPr lang="en-US" sz="1400" dirty="0"/>
              <a:t>FEMA only shows historical flood risk and does not incorporate future </a:t>
            </a:r>
            <a:br>
              <a:rPr lang="en-US" sz="1400" dirty="0"/>
            </a:br>
            <a:r>
              <a:rPr lang="en-US" sz="1400" dirty="0"/>
              <a:t>changes in the climate.</a:t>
            </a:r>
          </a:p>
        </p:txBody>
      </p:sp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2" y="718351"/>
            <a:ext cx="4216417" cy="1107996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Present 1-in-100 Year Flood: </a:t>
            </a:r>
            <a:br>
              <a:rPr lang="en-US" dirty="0"/>
            </a:br>
            <a:r>
              <a:rPr lang="en-US" dirty="0"/>
              <a:t>Woodwell vs. FEMA</a:t>
            </a:r>
          </a:p>
        </p:txBody>
      </p:sp>
      <p:pic>
        <p:nvPicPr>
          <p:cNvPr id="2050" name="Picture 2" descr="https://lh5.googleusercontent.com/IJ7AHYB5XaKALEkaRd91hfDKG6KQiZ6s46VTBadztu8hz5emApKdax7BKD1ngQiWowe2X-G3W77Xamjke_siKMmDD_m_Ek4tAwj18iXZXk4AbP2r13ev3qpKRWNHpnpFEaj_7WX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3148" r="41597"/>
          <a:stretch/>
        </p:blipFill>
        <p:spPr bwMode="auto">
          <a:xfrm>
            <a:off x="5268686" y="243058"/>
            <a:ext cx="5181606" cy="55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5.googleusercontent.com/IJ7AHYB5XaKALEkaRd91hfDKG6KQiZ6s46VTBadztu8hz5emApKdax7BKD1ngQiWowe2X-G3W77Xamjke_siKMmDD_m_Ek4tAwj18iXZXk4AbP2r13ev3qpKRWNHpnpFEaj_7WX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1" t="3148" r="3357"/>
          <a:stretch/>
        </p:blipFill>
        <p:spPr bwMode="auto">
          <a:xfrm>
            <a:off x="9910458" y="2841172"/>
            <a:ext cx="1873596" cy="37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495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9" y="658482"/>
            <a:ext cx="6970502" cy="861774"/>
          </a:xfrm>
          <a:prstGeom prst="rect">
            <a:avLst/>
          </a:prstGeom>
        </p:spPr>
        <p:txBody>
          <a:bodyPr wrap="square"/>
          <a:lstStyle/>
          <a:p>
            <a:r>
              <a:rPr lang="en-US" sz="2800" dirty="0"/>
              <a:t>Future Rainfall and Streamflow Events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277924"/>
              </p:ext>
            </p:extLst>
          </p:nvPr>
        </p:nvGraphicFramePr>
        <p:xfrm>
          <a:off x="3573436" y="1629302"/>
          <a:ext cx="5763579" cy="1916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1193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638226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1-in-67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1-in-25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1-in-285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1.8x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1-in-86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5.8x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229156"/>
              </p:ext>
            </p:extLst>
          </p:nvPr>
        </p:nvGraphicFramePr>
        <p:xfrm>
          <a:off x="3573435" y="3971987"/>
          <a:ext cx="5763579" cy="1916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1193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638226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1-in-51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1-in-27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3.7x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1-in-144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1-in-66 year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7.6x as likely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8" y="2611574"/>
            <a:ext cx="2235217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i="1" dirty="0">
                <a:solidFill>
                  <a:schemeClr val="tx1"/>
                </a:solidFill>
              </a:rPr>
              <a:t>Future return period of historical (2001-2020) rainfall events</a:t>
            </a:r>
          </a:p>
        </p:txBody>
      </p:sp>
      <p:sp>
        <p:nvSpPr>
          <p:cNvPr id="16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8" y="2133577"/>
            <a:ext cx="4107560" cy="369332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Rainfall</a:t>
            </a:r>
          </a:p>
        </p:txBody>
      </p:sp>
      <p:sp>
        <p:nvSpPr>
          <p:cNvPr id="17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8" y="4932107"/>
            <a:ext cx="2322302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i="1" dirty="0">
                <a:solidFill>
                  <a:schemeClr val="tx1"/>
                </a:solidFill>
              </a:rPr>
              <a:t>Future return period of historical (2001-2020) streamflow events</a:t>
            </a:r>
          </a:p>
        </p:txBody>
      </p:sp>
      <p:sp>
        <p:nvSpPr>
          <p:cNvPr id="18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8" y="4382234"/>
            <a:ext cx="4107560" cy="369332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Streamflow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7765" y="1994525"/>
            <a:ext cx="1719947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A4195"/>
                </a:solidFill>
                <a:effectLst/>
                <a:uFillTx/>
                <a:sym typeface="Helvetica"/>
              </a:rPr>
              <a:t>How to Interpret:</a:t>
            </a:r>
          </a:p>
          <a:p>
            <a:pPr hangingPunct="0"/>
            <a:r>
              <a:rPr lang="en-US" sz="1400" dirty="0">
                <a:solidFill>
                  <a:srgbClr val="000000"/>
                </a:solidFill>
                <a:sym typeface="Helvetica"/>
              </a:rPr>
              <a:t>In the year 2071-2090, what is today considered a 1-in-100 year rainfall event will become a 1-in-25 year storm, indicating it is 4x as likely to occur.</a:t>
            </a:r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5" name="Left Bracket 4"/>
          <p:cNvSpPr/>
          <p:nvPr/>
        </p:nvSpPr>
        <p:spPr>
          <a:xfrm>
            <a:off x="9710057" y="1980632"/>
            <a:ext cx="130622" cy="1991355"/>
          </a:xfrm>
          <a:prstGeom prst="leftBracket">
            <a:avLst>
              <a:gd name="adj" fmla="val 51667"/>
            </a:avLst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133114" y="2611574"/>
            <a:ext cx="57694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0457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9" y="658482"/>
            <a:ext cx="8668674" cy="861774"/>
          </a:xfrm>
          <a:prstGeom prst="rect">
            <a:avLst/>
          </a:prstGeom>
        </p:spPr>
        <p:txBody>
          <a:bodyPr wrap="square"/>
          <a:lstStyle/>
          <a:p>
            <a:r>
              <a:rPr lang="en-US" sz="2800" dirty="0"/>
              <a:t>Future Flood Extents and Building Damage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413699"/>
              </p:ext>
            </p:extLst>
          </p:nvPr>
        </p:nvGraphicFramePr>
        <p:xfrm>
          <a:off x="3573436" y="1629302"/>
          <a:ext cx="5763579" cy="1916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1193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638226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+ 7.2%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+ 20.2%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+ 4.8%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+ 14.1%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201969"/>
              </p:ext>
            </p:extLst>
          </p:nvPr>
        </p:nvGraphicFramePr>
        <p:xfrm>
          <a:off x="3573435" y="3971987"/>
          <a:ext cx="5763579" cy="1916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1193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921193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638226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+ 13cm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1.14ft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+ 30cm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0.99ft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+ 45cm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1.47ft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7" y="2870008"/>
            <a:ext cx="2235217" cy="492443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i="1" dirty="0">
                <a:solidFill>
                  <a:schemeClr val="tx1"/>
                </a:solidFill>
              </a:rPr>
              <a:t>Changes in flood extent from present period.</a:t>
            </a:r>
          </a:p>
        </p:txBody>
      </p:sp>
      <p:sp>
        <p:nvSpPr>
          <p:cNvPr id="16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9" y="2164340"/>
            <a:ext cx="2235217" cy="615553"/>
          </a:xfrm>
          <a:prstGeom prst="rect">
            <a:avLst/>
          </a:prstGeom>
        </p:spPr>
        <p:txBody>
          <a:bodyPr wrap="square"/>
          <a:lstStyle/>
          <a:p>
            <a:r>
              <a:rPr lang="en-US" sz="2000" dirty="0"/>
              <a:t>% Change in Flood Area</a:t>
            </a:r>
          </a:p>
        </p:txBody>
      </p:sp>
      <p:sp>
        <p:nvSpPr>
          <p:cNvPr id="17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8" y="5209249"/>
            <a:ext cx="2415558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i="1" dirty="0">
                <a:solidFill>
                  <a:schemeClr val="tx1"/>
                </a:solidFill>
              </a:rPr>
              <a:t>Changes in average flood depth from present period.</a:t>
            </a:r>
          </a:p>
        </p:txBody>
      </p:sp>
      <p:sp>
        <p:nvSpPr>
          <p:cNvPr id="18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10103" y="4468588"/>
            <a:ext cx="2452923" cy="923330"/>
          </a:xfrm>
          <a:prstGeom prst="rect">
            <a:avLst/>
          </a:prstGeom>
        </p:spPr>
        <p:txBody>
          <a:bodyPr wrap="square"/>
          <a:lstStyle/>
          <a:p>
            <a:r>
              <a:rPr lang="en-US" sz="2000" dirty="0"/>
              <a:t>Change in Average Water Depth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7765" y="1994525"/>
            <a:ext cx="1719947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A4195"/>
                </a:solidFill>
                <a:effectLst/>
                <a:uFillTx/>
                <a:sym typeface="Helvetica"/>
              </a:rPr>
              <a:t>How to Interpret:</a:t>
            </a:r>
          </a:p>
          <a:p>
            <a:pPr hangingPunct="0"/>
            <a:r>
              <a:rPr lang="en-US" sz="1400" dirty="0">
                <a:solidFill>
                  <a:srgbClr val="000000"/>
                </a:solidFill>
                <a:sym typeface="Helvetica"/>
              </a:rPr>
              <a:t>In the year 2071-2090, the flood area for what is today considered a 1-in-100 year storm will be 20.2% greater.</a:t>
            </a:r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5" name="Left Bracket 4"/>
          <p:cNvSpPr/>
          <p:nvPr/>
        </p:nvSpPr>
        <p:spPr>
          <a:xfrm>
            <a:off x="9710057" y="1980632"/>
            <a:ext cx="130622" cy="1614329"/>
          </a:xfrm>
          <a:prstGeom prst="leftBracket">
            <a:avLst>
              <a:gd name="adj" fmla="val 51667"/>
            </a:avLst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133114" y="2611574"/>
            <a:ext cx="57694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754404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"/>
          <p:cNvSpPr/>
          <p:nvPr/>
        </p:nvSpPr>
        <p:spPr>
          <a:xfrm>
            <a:off x="-117516" y="0"/>
            <a:ext cx="5026973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696473"/>
            <a:ext cx="3672132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Change in Average Water Depth</a:t>
            </a:r>
          </a:p>
        </p:txBody>
      </p:sp>
      <p:pic>
        <p:nvPicPr>
          <p:cNvPr id="10" name="Picture 2" descr="https://lh5.googleusercontent.com/imbNtKdpHHs1MEC1NM2g1bPn1e3goU0UpQ6TnYcSEo-ql8HbJAEawoj3cG3dyhsLXrzMv-LUbHaJ-RFW5klhpyLgZY0aEt8fi785Dbfblc4dzAa2c4td1cs0W5NJAp9ezIM7Ceg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r="42151"/>
          <a:stretch/>
        </p:blipFill>
        <p:spPr bwMode="auto">
          <a:xfrm>
            <a:off x="5197497" y="147649"/>
            <a:ext cx="4823234" cy="53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5.googleusercontent.com/imbNtKdpHHs1MEC1NM2g1bPn1e3goU0UpQ6TnYcSEo-ql8HbJAEawoj3cG3dyhsLXrzMv-LUbHaJ-RFW5klhpyLgZY0aEt8fi785Dbfblc4dzAa2c4td1cs0W5NJAp9ezIM7Ceg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5" t="26588"/>
          <a:stretch/>
        </p:blipFill>
        <p:spPr bwMode="auto">
          <a:xfrm>
            <a:off x="9376338" y="3573033"/>
            <a:ext cx="2053662" cy="256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57192"/>
              </p:ext>
            </p:extLst>
          </p:nvPr>
        </p:nvGraphicFramePr>
        <p:xfrm>
          <a:off x="368865" y="3124526"/>
          <a:ext cx="4165296" cy="1385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8432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462581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+ 13cm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FB6E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+ 30cm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0.99ft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+ 45cm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1.47ft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4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1761070"/>
            <a:ext cx="3487074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dirty="0">
                <a:solidFill>
                  <a:schemeClr val="tx1"/>
                </a:solidFill>
              </a:rPr>
              <a:t>Map shows percent change in water depth between </a:t>
            </a:r>
            <a:r>
              <a:rPr lang="en-US" sz="1600" dirty="0">
                <a:solidFill>
                  <a:srgbClr val="2A4195"/>
                </a:solidFill>
              </a:rPr>
              <a:t>2041-2060</a:t>
            </a:r>
            <a:r>
              <a:rPr lang="en-US" sz="1600" b="0" dirty="0">
                <a:solidFill>
                  <a:schemeClr val="tx1"/>
                </a:solidFill>
              </a:rPr>
              <a:t> and </a:t>
            </a:r>
            <a:r>
              <a:rPr lang="en-US" sz="1600" dirty="0">
                <a:solidFill>
                  <a:srgbClr val="2A4195"/>
                </a:solidFill>
              </a:rPr>
              <a:t>present 1-in-100 </a:t>
            </a:r>
            <a:r>
              <a:rPr lang="en-US" sz="1600" b="0" dirty="0">
                <a:solidFill>
                  <a:schemeClr val="tx1"/>
                </a:solidFill>
              </a:rPr>
              <a:t>year event.</a:t>
            </a:r>
          </a:p>
        </p:txBody>
      </p:sp>
    </p:spTree>
    <p:extLst>
      <p:ext uri="{BB962C8B-B14F-4D97-AF65-F5344CB8AC3E}">
        <p14:creationId xmlns:p14="http://schemas.microsoft.com/office/powerpoint/2010/main" val="42432190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"/>
          <p:cNvSpPr/>
          <p:nvPr/>
        </p:nvSpPr>
        <p:spPr>
          <a:xfrm>
            <a:off x="-117516" y="0"/>
            <a:ext cx="5026973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696473"/>
            <a:ext cx="3672132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Change in Average Water Depth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293834"/>
              </p:ext>
            </p:extLst>
          </p:nvPr>
        </p:nvGraphicFramePr>
        <p:xfrm>
          <a:off x="368865" y="3124526"/>
          <a:ext cx="4165296" cy="1385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8432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462581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+ 13cm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CDCF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FB6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+ 30cm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0.99ft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+ 45cm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1.47ft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4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1761070"/>
            <a:ext cx="3487074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dirty="0">
                <a:solidFill>
                  <a:schemeClr val="tx1"/>
                </a:solidFill>
              </a:rPr>
              <a:t>Map shows percent change in water depth between </a:t>
            </a:r>
            <a:r>
              <a:rPr lang="en-US" sz="1600" dirty="0">
                <a:solidFill>
                  <a:srgbClr val="2A4195"/>
                </a:solidFill>
              </a:rPr>
              <a:t>2071-2090</a:t>
            </a:r>
            <a:r>
              <a:rPr lang="en-US" sz="1600" b="0" dirty="0">
                <a:solidFill>
                  <a:schemeClr val="tx1"/>
                </a:solidFill>
              </a:rPr>
              <a:t> and </a:t>
            </a:r>
            <a:r>
              <a:rPr lang="en-US" sz="1600" dirty="0">
                <a:solidFill>
                  <a:srgbClr val="2A4195"/>
                </a:solidFill>
              </a:rPr>
              <a:t>present 1-in-100 </a:t>
            </a:r>
            <a:r>
              <a:rPr lang="en-US" sz="1600" b="0" dirty="0">
                <a:solidFill>
                  <a:schemeClr val="tx1"/>
                </a:solidFill>
              </a:rPr>
              <a:t>year event.</a:t>
            </a:r>
          </a:p>
        </p:txBody>
      </p:sp>
      <p:pic>
        <p:nvPicPr>
          <p:cNvPr id="7170" name="Picture 2" descr="https://lh4.googleusercontent.com/tZNwAf31TFzs0xBMPlptS9-jFpF0tZ_qC9MJb2fTcSV8oAtYMTu0kPwPHKQF7GJXu9Bbk5KaBxBMUKNBjj_MZUlKnyDdddxpVJ7iBQOPKa7G6DBjPiGgN0uC_Y69ic7DOFEDR2r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3028" r="42427" b="2164"/>
          <a:stretch/>
        </p:blipFill>
        <p:spPr bwMode="auto">
          <a:xfrm>
            <a:off x="5151036" y="217289"/>
            <a:ext cx="4789984" cy="50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4.googleusercontent.com/tZNwAf31TFzs0xBMPlptS9-jFpF0tZ_qC9MJb2fTcSV8oAtYMTu0kPwPHKQF7GJXu9Bbk5KaBxBMUKNBjj_MZUlKnyDdddxpVJ7iBQOPKa7G6DBjPiGgN0uC_Y69ic7DOFEDR2r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6" t="26047"/>
          <a:stretch/>
        </p:blipFill>
        <p:spPr bwMode="auto">
          <a:xfrm>
            <a:off x="9221874" y="3526971"/>
            <a:ext cx="2103902" cy="266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1112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"/>
          <p:cNvSpPr/>
          <p:nvPr/>
        </p:nvSpPr>
        <p:spPr>
          <a:xfrm>
            <a:off x="-117516" y="0"/>
            <a:ext cx="5026973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696473"/>
            <a:ext cx="3672132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Change in Average Water Depth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10251"/>
              </p:ext>
            </p:extLst>
          </p:nvPr>
        </p:nvGraphicFramePr>
        <p:xfrm>
          <a:off x="368865" y="3124526"/>
          <a:ext cx="4165296" cy="1385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8432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462581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+ 13cm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CDCF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+ 30cm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0.99ft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FB6E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+ 45cm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1.47ft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4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1761070"/>
            <a:ext cx="3487074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dirty="0">
                <a:solidFill>
                  <a:schemeClr val="tx1"/>
                </a:solidFill>
              </a:rPr>
              <a:t>Map shows percent change in water depth between </a:t>
            </a:r>
            <a:r>
              <a:rPr lang="en-US" sz="1600" dirty="0">
                <a:solidFill>
                  <a:srgbClr val="2A4195"/>
                </a:solidFill>
              </a:rPr>
              <a:t>2041-2060 </a:t>
            </a:r>
            <a:r>
              <a:rPr lang="en-US" sz="1600" b="0" dirty="0">
                <a:solidFill>
                  <a:schemeClr val="tx1"/>
                </a:solidFill>
              </a:rPr>
              <a:t>and </a:t>
            </a:r>
            <a:r>
              <a:rPr lang="en-US" sz="1600" dirty="0">
                <a:solidFill>
                  <a:srgbClr val="2A4195"/>
                </a:solidFill>
              </a:rPr>
              <a:t>present 1-in-500 </a:t>
            </a:r>
            <a:r>
              <a:rPr lang="en-US" sz="1600" b="0" dirty="0">
                <a:solidFill>
                  <a:schemeClr val="tx1"/>
                </a:solidFill>
              </a:rPr>
              <a:t>year event.</a:t>
            </a:r>
          </a:p>
        </p:txBody>
      </p:sp>
      <p:pic>
        <p:nvPicPr>
          <p:cNvPr id="10242" name="Picture 2" descr="https://lh5.googleusercontent.com/XGzdScEvubQWo2MSrOSGYrOfvIuq6ogf47DrG6C1FpxFEhWvE5w-BmE_VkKQLK8zC5l_WHfWtxm5mDeCEe6qBIf2xdcnKuT_eFmjPERsQzmOrqu6iADHIPdn3DFdpXPetQMI9j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3620" r="42493"/>
          <a:stretch/>
        </p:blipFill>
        <p:spPr bwMode="auto">
          <a:xfrm>
            <a:off x="5020542" y="355400"/>
            <a:ext cx="4789715" cy="52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5.googleusercontent.com/XGzdScEvubQWo2MSrOSGYrOfvIuq6ogf47DrG6C1FpxFEhWvE5w-BmE_VkKQLK8zC5l_WHfWtxm5mDeCEe6qBIf2xdcnKuT_eFmjPERsQzmOrqu6iADHIPdn3DFdpXPetQMI9j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25539"/>
          <a:stretch/>
        </p:blipFill>
        <p:spPr bwMode="auto">
          <a:xfrm>
            <a:off x="9274168" y="3222173"/>
            <a:ext cx="2221606" cy="28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2425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"/>
          <p:cNvSpPr/>
          <p:nvPr/>
        </p:nvSpPr>
        <p:spPr>
          <a:xfrm>
            <a:off x="-117516" y="0"/>
            <a:ext cx="5026973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696473"/>
            <a:ext cx="3672132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Change in Average Water Depth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115881"/>
              </p:ext>
            </p:extLst>
          </p:nvPr>
        </p:nvGraphicFramePr>
        <p:xfrm>
          <a:off x="368865" y="3124526"/>
          <a:ext cx="4165296" cy="1385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8432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388432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462581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L w="12700" cmpd="sng">
                      <a:noFill/>
                    </a:lnL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+ 13cm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0.43</a:t>
                      </a:r>
                      <a:r>
                        <a:rPr lang="en-US" sz="9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CDCF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/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4612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+ 30cm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0.99ft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+ 45cm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1.47ft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562" marR="49562" marT="33041" marB="33041" anchor="ctr">
                    <a:solidFill>
                      <a:srgbClr val="FB6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4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431783" y="1761070"/>
            <a:ext cx="3487074" cy="738664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dirty="0">
                <a:solidFill>
                  <a:schemeClr val="tx1"/>
                </a:solidFill>
              </a:rPr>
              <a:t>Map shows percent change in water depth between </a:t>
            </a:r>
            <a:r>
              <a:rPr lang="en-US" sz="1600" dirty="0">
                <a:solidFill>
                  <a:srgbClr val="2A4195"/>
                </a:solidFill>
              </a:rPr>
              <a:t>2071-2090 </a:t>
            </a:r>
            <a:r>
              <a:rPr lang="en-US" sz="1600" b="0" dirty="0">
                <a:solidFill>
                  <a:schemeClr val="tx1"/>
                </a:solidFill>
              </a:rPr>
              <a:t>and </a:t>
            </a:r>
            <a:r>
              <a:rPr lang="en-US" sz="1600" dirty="0">
                <a:solidFill>
                  <a:srgbClr val="2A4195"/>
                </a:solidFill>
              </a:rPr>
              <a:t>present 1-in-500 </a:t>
            </a:r>
            <a:r>
              <a:rPr lang="en-US" sz="1600" b="0" dirty="0">
                <a:solidFill>
                  <a:schemeClr val="tx1"/>
                </a:solidFill>
              </a:rPr>
              <a:t>year event.</a:t>
            </a:r>
          </a:p>
        </p:txBody>
      </p:sp>
      <p:pic>
        <p:nvPicPr>
          <p:cNvPr id="11266" name="Picture 2" descr="https://lh6.googleusercontent.com/xMuHXODWqKI4W9gKOT_mQ_c5tDNXwloOoo0tinPFLJ3I74slbzGSwjhjOORFGijjpNC4UD8tAKQMLF_i0JKfaGGg5CuGILjp8ZqXumblSq_mz12efKf-4wbNPadCqVWvgENrqlz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3739" r="42111"/>
          <a:stretch/>
        </p:blipFill>
        <p:spPr bwMode="auto">
          <a:xfrm>
            <a:off x="5236028" y="235505"/>
            <a:ext cx="4713516" cy="50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6.googleusercontent.com/xMuHXODWqKI4W9gKOT_mQ_c5tDNXwloOoo0tinPFLJ3I74slbzGSwjhjOORFGijjpNC4UD8tAKQMLF_i0JKfaGGg5CuGILjp8ZqXumblSq_mz12efKf-4wbNPadCqVWvgENrqlz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5" t="26198"/>
          <a:stretch/>
        </p:blipFill>
        <p:spPr bwMode="auto">
          <a:xfrm>
            <a:off x="9312468" y="3124526"/>
            <a:ext cx="2174636" cy="27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535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9" y="658482"/>
            <a:ext cx="8668674" cy="430887"/>
          </a:xfrm>
          <a:prstGeom prst="rect">
            <a:avLst/>
          </a:prstGeom>
        </p:spPr>
        <p:txBody>
          <a:bodyPr wrap="square"/>
          <a:lstStyle/>
          <a:p>
            <a:r>
              <a:rPr lang="en-US" sz="2800" dirty="0"/>
              <a:t>Number of Buildings at Risk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256807"/>
              </p:ext>
            </p:extLst>
          </p:nvPr>
        </p:nvGraphicFramePr>
        <p:xfrm>
          <a:off x="3274541" y="1821627"/>
          <a:ext cx="6062476" cy="19165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5619">
                  <a:extLst>
                    <a:ext uri="{9D8B030D-6E8A-4147-A177-3AD203B41FA5}">
                      <a16:colId xmlns:a16="http://schemas.microsoft.com/office/drawing/2014/main" val="3854856449"/>
                    </a:ext>
                  </a:extLst>
                </a:gridCol>
                <a:gridCol w="1515619">
                  <a:extLst>
                    <a:ext uri="{9D8B030D-6E8A-4147-A177-3AD203B41FA5}">
                      <a16:colId xmlns:a16="http://schemas.microsoft.com/office/drawing/2014/main" val="451995370"/>
                    </a:ext>
                  </a:extLst>
                </a:gridCol>
                <a:gridCol w="1515619">
                  <a:extLst>
                    <a:ext uri="{9D8B030D-6E8A-4147-A177-3AD203B41FA5}">
                      <a16:colId xmlns:a16="http://schemas.microsoft.com/office/drawing/2014/main" val="4134176145"/>
                    </a:ext>
                  </a:extLst>
                </a:gridCol>
                <a:gridCol w="1515619">
                  <a:extLst>
                    <a:ext uri="{9D8B030D-6E8A-4147-A177-3AD203B41FA5}">
                      <a16:colId xmlns:a16="http://schemas.microsoft.com/office/drawing/2014/main" val="521483662"/>
                    </a:ext>
                  </a:extLst>
                </a:gridCol>
              </a:tblGrid>
              <a:tr h="638226">
                <a:tc>
                  <a:txBody>
                    <a:bodyPr/>
                    <a:lstStyle/>
                    <a:p>
                      <a:pPr algn="ctr" fontAlgn="t"/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2001-2020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(Historical Period)</a:t>
                      </a:r>
                    </a:p>
                  </a:txBody>
                  <a:tcPr marL="68580" marR="68580" anchor="ctr">
                    <a:lnL w="12700" cmpd="sng">
                      <a:noFill/>
                    </a:lnL>
                    <a:lnR w="19050" cap="flat" cmpd="sng" algn="ctr">
                      <a:solidFill>
                        <a:srgbClr val="E8E8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2041-2060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9050" cap="flat" cmpd="sng" algn="ctr">
                      <a:solidFill>
                        <a:srgbClr val="E8E8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8E8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2071-2090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L w="19050" cap="flat" cmpd="sng" algn="ctr">
                      <a:solidFill>
                        <a:srgbClr val="E8E8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A4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990373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1-in-100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lnT w="38100" cmpd="sng">
                      <a:noFill/>
                    </a:lnT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957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1,071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+12%</a:t>
                      </a:r>
                    </a:p>
                  </a:txBody>
                  <a:tcPr marL="68580" marR="68580" anchor="ctr">
                    <a:lnR w="19050" cap="flat" cmpd="sng" algn="ctr">
                      <a:solidFill>
                        <a:srgbClr val="E8E8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1,282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+34%</a:t>
                      </a:r>
                    </a:p>
                  </a:txBody>
                  <a:tcPr marL="68580" marR="68580" anchor="ctr">
                    <a:lnL w="19050" cap="flat" cmpd="sng" algn="ctr">
                      <a:solidFill>
                        <a:srgbClr val="E8E8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42372271"/>
                  </a:ext>
                </a:extLst>
              </a:tr>
              <a:tr h="63822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1-in-500 year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anchor="ctr">
                    <a:solidFill>
                      <a:srgbClr val="2A419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1,295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1,394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+8%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1,589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"/>
                        </a:rPr>
                        <a:t>+23%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216134796"/>
                  </a:ext>
                </a:extLst>
              </a:tr>
            </a:tbl>
          </a:graphicData>
        </a:graphic>
      </p:graphicFrame>
      <p:sp>
        <p:nvSpPr>
          <p:cNvPr id="1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69" y="3171733"/>
            <a:ext cx="1872163" cy="984885"/>
          </a:xfrm>
          <a:prstGeom prst="rect">
            <a:avLst/>
          </a:prstGeom>
        </p:spPr>
        <p:txBody>
          <a:bodyPr wrap="square"/>
          <a:lstStyle/>
          <a:p>
            <a:r>
              <a:rPr lang="en-US" sz="1600" b="0" i="1" dirty="0">
                <a:solidFill>
                  <a:schemeClr val="tx1"/>
                </a:solidFill>
              </a:rPr>
              <a:t>Number of buildings in model domain flooded (water depth greater than 15 cm).</a:t>
            </a:r>
          </a:p>
        </p:txBody>
      </p:sp>
      <p:sp>
        <p:nvSpPr>
          <p:cNvPr id="16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747470" y="2356665"/>
            <a:ext cx="2235217" cy="615553"/>
          </a:xfrm>
          <a:prstGeom prst="rect">
            <a:avLst/>
          </a:prstGeom>
        </p:spPr>
        <p:txBody>
          <a:bodyPr wrap="square"/>
          <a:lstStyle/>
          <a:p>
            <a:r>
              <a:rPr lang="en-US" sz="2000" dirty="0"/>
              <a:t>Affected Buildings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27767" y="2186850"/>
            <a:ext cx="1551662" cy="289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2A4195"/>
                </a:solidFill>
                <a:effectLst/>
                <a:uFillTx/>
                <a:sym typeface="Helvetica"/>
              </a:rPr>
              <a:t>How to Interpret:</a:t>
            </a:r>
          </a:p>
          <a:p>
            <a:pPr hangingPunct="0"/>
            <a:r>
              <a:rPr lang="en-US" sz="1400" dirty="0">
                <a:solidFill>
                  <a:srgbClr val="000000"/>
                </a:solidFill>
                <a:sym typeface="Helvetica"/>
              </a:rPr>
              <a:t>In the year 2071-2090, the number of buildings that will be affected by at least 15cm (6in) of flooding during today’s 1-in-100 year storm will increase by 34% (1,282 buildings, compared to 957 buildings).</a:t>
            </a:r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sp>
        <p:nvSpPr>
          <p:cNvPr id="5" name="Left Bracket 4"/>
          <p:cNvSpPr/>
          <p:nvPr/>
        </p:nvSpPr>
        <p:spPr>
          <a:xfrm>
            <a:off x="9710058" y="2172957"/>
            <a:ext cx="108871" cy="2906992"/>
          </a:xfrm>
          <a:prstGeom prst="leftBracket">
            <a:avLst>
              <a:gd name="adj" fmla="val 51667"/>
            </a:avLst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133115" y="2803899"/>
            <a:ext cx="576943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267161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"/>
          <p:cNvSpPr/>
          <p:nvPr/>
        </p:nvSpPr>
        <p:spPr>
          <a:xfrm>
            <a:off x="-117516" y="0"/>
            <a:ext cx="5451517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4" name="Restoration potential for agriculture…"/>
          <p:cNvSpPr txBox="1">
            <a:spLocks noGrp="1"/>
          </p:cNvSpPr>
          <p:nvPr>
            <p:ph type="body" idx="13"/>
          </p:nvPr>
        </p:nvSpPr>
        <p:spPr>
          <a:xfrm>
            <a:off x="547278" y="1457124"/>
            <a:ext cx="4052431" cy="31516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2800"/>
            </a:pPr>
            <a:r>
              <a:rPr lang="en-US" sz="1400" dirty="0"/>
              <a:t>Inland floods are some of the most devastating natural disasters and are expected to worsen under climate change due to the intensification of extreme precipitation.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2800"/>
            </a:pPr>
            <a:r>
              <a:rPr lang="en-US" sz="1400" dirty="0"/>
              <a:t>New </a:t>
            </a:r>
            <a:r>
              <a:rPr lang="en-US" sz="1400" dirty="0" err="1"/>
              <a:t>Paltz</a:t>
            </a:r>
            <a:r>
              <a:rPr lang="en-US" sz="1400" dirty="0"/>
              <a:t>, NY will be impacted by increased riverine and pluvial flood risk, and the community should make future planning decisions with these results in mind.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2800"/>
            </a:pPr>
            <a:r>
              <a:rPr lang="en-US" sz="1400" dirty="0"/>
              <a:t>Regulatory flood maps for New </a:t>
            </a:r>
            <a:r>
              <a:rPr lang="en-US" sz="1400" dirty="0" err="1"/>
              <a:t>Paltz</a:t>
            </a:r>
            <a:r>
              <a:rPr lang="en-US" sz="1400" dirty="0"/>
              <a:t> should incorporate future flood risk to prevent underestimation of flood exposure</a:t>
            </a:r>
          </a:p>
        </p:txBody>
      </p:sp>
      <p:sp>
        <p:nvSpPr>
          <p:cNvPr id="255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547278" y="703156"/>
            <a:ext cx="4725434" cy="430887"/>
          </a:xfrm>
          <a:prstGeom prst="rect">
            <a:avLst/>
          </a:prstGeom>
        </p:spPr>
        <p:txBody>
          <a:bodyPr wrap="square"/>
          <a:lstStyle/>
          <a:p>
            <a:r>
              <a:rPr lang="en-US" sz="2800" dirty="0"/>
              <a:t>Conclusion</a:t>
            </a:r>
          </a:p>
        </p:txBody>
      </p:sp>
      <p:sp>
        <p:nvSpPr>
          <p:cNvPr id="6" name="Science for soil carbon solutions"/>
          <p:cNvSpPr txBox="1">
            <a:spLocks noGrp="1"/>
          </p:cNvSpPr>
          <p:nvPr>
            <p:ph type="body" idx="14"/>
          </p:nvPr>
        </p:nvSpPr>
        <p:spPr>
          <a:xfrm>
            <a:off x="2617144" y="5357355"/>
            <a:ext cx="2128592" cy="861774"/>
          </a:xfrm>
          <a:prstGeom prst="rect">
            <a:avLst/>
          </a:prstGeom>
        </p:spPr>
        <p:txBody>
          <a:bodyPr wrap="square"/>
          <a:lstStyle/>
          <a:p>
            <a:r>
              <a:rPr lang="en-US" sz="1400" b="0" dirty="0">
                <a:solidFill>
                  <a:schemeClr val="tx1"/>
                </a:solidFill>
              </a:rPr>
              <a:t>Animation shows water depth for a </a:t>
            </a:r>
            <a:r>
              <a:rPr lang="en-US" sz="1400" dirty="0">
                <a:solidFill>
                  <a:srgbClr val="2A4195"/>
                </a:solidFill>
              </a:rPr>
              <a:t>1-in-100 </a:t>
            </a:r>
            <a:r>
              <a:rPr lang="en-US" sz="1400" b="0" dirty="0">
                <a:solidFill>
                  <a:schemeClr val="tx1"/>
                </a:solidFill>
              </a:rPr>
              <a:t>year event between </a:t>
            </a:r>
            <a:r>
              <a:rPr lang="en-US" sz="1400" dirty="0">
                <a:solidFill>
                  <a:srgbClr val="2A4195"/>
                </a:solidFill>
              </a:rPr>
              <a:t>2071-2090, </a:t>
            </a:r>
            <a:r>
              <a:rPr lang="en-US" sz="1400" b="0" dirty="0">
                <a:solidFill>
                  <a:srgbClr val="1F2624"/>
                </a:solidFill>
              </a:rPr>
              <a:t>over a 24 hour time period.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745736" y="5656211"/>
            <a:ext cx="800536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NewPaltz_100yr_2080_Flood_Risk_Animated (1).mp4">
            <a:hlinkClick r:id="" action="ppaction://media"/>
            <a:extLst>
              <a:ext uri="{FF2B5EF4-FFF2-40B4-BE49-F238E27FC236}">
                <a16:creationId xmlns:a16="http://schemas.microsoft.com/office/drawing/2014/main" id="{99F509AE-29F8-8740-AFF8-B19708566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16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-117516" y="0"/>
            <a:ext cx="3350573" cy="6858000"/>
          </a:xfrm>
          <a:prstGeom prst="rect">
            <a:avLst/>
          </a:prstGeom>
          <a:solidFill>
            <a:srgbClr val="EFF0E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54" name="Restoration potential for agriculture…"/>
          <p:cNvSpPr txBox="1">
            <a:spLocks noGrp="1"/>
          </p:cNvSpPr>
          <p:nvPr>
            <p:ph type="body" sz="quarter" idx="13"/>
          </p:nvPr>
        </p:nvSpPr>
        <p:spPr>
          <a:xfrm>
            <a:off x="419581" y="848399"/>
            <a:ext cx="3370501" cy="5847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Aft>
                <a:spcPts val="1800"/>
              </a:spcAft>
              <a:defRPr sz="2800"/>
            </a:pPr>
            <a:r>
              <a:rPr lang="en-US" sz="3200" b="1" dirty="0">
                <a:solidFill>
                  <a:srgbClr val="FB6E23"/>
                </a:solidFill>
                <a:latin typeface="+mj-lt"/>
              </a:rPr>
              <a:t>Summary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90082" y="947973"/>
            <a:ext cx="72897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B6E23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Inland floods are some of the most devastating natural disasters and are expected to worsen under climate change due to the intensification of extreme precipitation. </a:t>
            </a:r>
          </a:p>
          <a:p>
            <a:pPr marL="285750" indent="-285750">
              <a:spcAft>
                <a:spcPts val="1200"/>
              </a:spcAft>
              <a:buClr>
                <a:srgbClr val="FB6E23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In this study, present and future flood risk in New </a:t>
            </a:r>
            <a:r>
              <a:rPr lang="en-US" sz="1500" dirty="0" err="1"/>
              <a:t>Paltz</a:t>
            </a:r>
            <a:r>
              <a:rPr lang="en-US" sz="1500" dirty="0"/>
              <a:t>, NY, is examined through changes in the 1-in-100 year and 1-in-500 year flood events. Future rainfall and streamflow are estimated for two time periods, 2041-2060 and 2071-2090 representing the mid and late 21st century, respectively, using a regional climate model and river-reach scale hydrologic model. </a:t>
            </a:r>
          </a:p>
          <a:p>
            <a:pPr marL="285750" indent="-285750">
              <a:spcAft>
                <a:spcPts val="1200"/>
              </a:spcAft>
              <a:buClr>
                <a:srgbClr val="FB6E23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The output of these simulations show that the historical 100-year rainfall event is 1.5x and 4x as likely in 2041-2060 and 2071-2090, respectively. The historical 100-year streamflow event is 2x and 3.7x as likely in 2041-2060 and 2071-2090, respectively. Greater changes in frequency were calculated for the 500-year rainfall and streamflow events.</a:t>
            </a:r>
          </a:p>
          <a:p>
            <a:pPr marL="285750" indent="-285750">
              <a:spcAft>
                <a:spcPts val="1200"/>
              </a:spcAft>
              <a:buClr>
                <a:srgbClr val="FB6E23"/>
              </a:buClr>
              <a:buFont typeface="Wingdings" panose="05000000000000000000" pitchFamily="2" charset="2"/>
              <a:buChar char="§"/>
            </a:pPr>
            <a:r>
              <a:rPr lang="en-US" sz="1500" dirty="0"/>
              <a:t>Using these estimates as inputs into a flood model reveal significant increases in flood risk across New </a:t>
            </a:r>
            <a:r>
              <a:rPr lang="en-US" sz="1500" dirty="0" err="1"/>
              <a:t>Paltz</a:t>
            </a:r>
            <a:r>
              <a:rPr lang="en-US" sz="1500" dirty="0"/>
              <a:t>. The total inundated area for the 100-year event within the flood model domain increases by 7% and 20% by mid and late 21st century, respectively. The number of buildings inundated by the 100-year event increases by 12% and 34% by the mid and late 21st century, respectively. These metrics also increase in the future periods for the 500-year event but the changes are smaller in magnitude.</a:t>
            </a:r>
          </a:p>
        </p:txBody>
      </p:sp>
    </p:spTree>
    <p:extLst>
      <p:ext uri="{BB962C8B-B14F-4D97-AF65-F5344CB8AC3E}">
        <p14:creationId xmlns:p14="http://schemas.microsoft.com/office/powerpoint/2010/main" val="39990797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-113969" y="-285452"/>
            <a:ext cx="12419938" cy="7253180"/>
          </a:xfrm>
          <a:prstGeom prst="rect">
            <a:avLst/>
          </a:prstGeom>
          <a:solidFill>
            <a:srgbClr val="1F2624">
              <a:alpha val="22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B069E-AE04-4C4D-BDF9-FCB306A06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183" y="617664"/>
            <a:ext cx="7362399" cy="2277547"/>
          </a:xfr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Woodwell Climate Research Center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is a leading source of climate science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that drives the urgent action needed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Helvetica"/>
                <a:sym typeface="Helvetica"/>
              </a:rPr>
              <a:t>to solve climate change.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Helvetica"/>
              <a:sym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183" y="2797327"/>
            <a:ext cx="5847933" cy="992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Originally founded as the Woods Hole Research Center in 1985, the organization was established to put the insights of climate science into the hands of decision makers.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9722004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Body Level One…"/>
          <p:cNvSpPr txBox="1">
            <a:spLocks noGrp="1"/>
          </p:cNvSpPr>
          <p:nvPr>
            <p:ph type="body" idx="14"/>
          </p:nvPr>
        </p:nvSpPr>
        <p:spPr>
          <a:xfrm>
            <a:off x="918882" y="5377201"/>
            <a:ext cx="6390868" cy="38372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Risk Program Director, Associate Scientist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cschwalm@woodwellclimate.org</a:t>
            </a:r>
          </a:p>
        </p:txBody>
      </p:sp>
      <p:sp>
        <p:nvSpPr>
          <p:cNvPr id="191" name="Insert your deck  title here"/>
          <p:cNvSpPr txBox="1">
            <a:spLocks noGrp="1"/>
          </p:cNvSpPr>
          <p:nvPr>
            <p:ph type="body" idx="15"/>
          </p:nvPr>
        </p:nvSpPr>
        <p:spPr>
          <a:xfrm>
            <a:off x="849010" y="4977093"/>
            <a:ext cx="9672673" cy="4001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Dr. Christopher </a:t>
            </a:r>
            <a:r>
              <a:rPr lang="en-US" sz="2000" dirty="0" err="1"/>
              <a:t>Schwalm</a:t>
            </a:r>
            <a:endParaRPr lang="en-US" sz="2000" dirty="0"/>
          </a:p>
        </p:txBody>
      </p:sp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932" y="5195702"/>
            <a:ext cx="2838068" cy="166229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Insert your deck  title here"/>
          <p:cNvSpPr txBox="1">
            <a:spLocks noGrp="1"/>
          </p:cNvSpPr>
          <p:nvPr>
            <p:ph type="body" idx="15"/>
          </p:nvPr>
        </p:nvSpPr>
        <p:spPr>
          <a:xfrm>
            <a:off x="794084" y="3853711"/>
            <a:ext cx="9789551" cy="923328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51579801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losing slide message"/>
          <p:cNvSpPr txBox="1">
            <a:spLocks noGrp="1"/>
          </p:cNvSpPr>
          <p:nvPr>
            <p:ph type="body" idx="13"/>
          </p:nvPr>
        </p:nvSpPr>
        <p:spPr>
          <a:xfrm>
            <a:off x="838200" y="2819666"/>
            <a:ext cx="10515601" cy="11079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Appendix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72691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5248" y="497982"/>
            <a:ext cx="10002767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Methodology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Overview: Extreme Rainfall and Streamflow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E58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EF81C-53A4-D24F-8D59-D5F96AAB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88" y="4047356"/>
            <a:ext cx="3301498" cy="2480290"/>
          </a:xfrm>
          <a:prstGeom prst="rect">
            <a:avLst/>
          </a:prstGeom>
        </p:spPr>
      </p:pic>
      <p:grpSp>
        <p:nvGrpSpPr>
          <p:cNvPr id="31" name="Group 9"/>
          <p:cNvGrpSpPr/>
          <p:nvPr/>
        </p:nvGrpSpPr>
        <p:grpSpPr>
          <a:xfrm>
            <a:off x="6737386" y="1280316"/>
            <a:ext cx="4310743" cy="2148892"/>
            <a:chOff x="0" y="1305810"/>
            <a:chExt cx="7263178" cy="4297779"/>
          </a:xfrm>
        </p:grpSpPr>
        <p:sp>
          <p:nvSpPr>
            <p:cNvPr id="32" name="TextBox 11"/>
            <p:cNvSpPr txBox="1"/>
            <p:nvPr/>
          </p:nvSpPr>
          <p:spPr>
            <a:xfrm>
              <a:off x="0" y="1305810"/>
              <a:ext cx="6264635" cy="524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102" dirty="0">
                  <a:solidFill>
                    <a:srgbClr val="2A4195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Future Streamflow</a:t>
              </a:r>
            </a:p>
          </p:txBody>
        </p:sp>
        <p:sp>
          <p:nvSpPr>
            <p:cNvPr id="33" name="TextBox 12"/>
            <p:cNvSpPr txBox="1"/>
            <p:nvPr/>
          </p:nvSpPr>
          <p:spPr>
            <a:xfrm>
              <a:off x="2" y="2115459"/>
              <a:ext cx="7263176" cy="3488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0" indent="-228600" defTabSz="609630">
                <a:lnSpc>
                  <a:spcPts val="1679"/>
                </a:lnSpc>
                <a:buClr>
                  <a:srgbClr val="2A4195"/>
                </a:buClr>
                <a:buFont typeface="+mj-lt"/>
                <a:buAutoNum type="arabicPeriod"/>
              </a:pP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Extract New </a:t>
              </a:r>
              <a:r>
                <a:rPr lang="en-US" sz="1200" dirty="0" err="1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Paltz</a:t>
              </a: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/Wallkill River reach from ~57,000 modeled river reaches</a:t>
              </a:r>
            </a:p>
            <a:p>
              <a:pPr marL="228600" lvl="0" indent="-228600" defTabSz="609630">
                <a:lnSpc>
                  <a:spcPts val="1679"/>
                </a:lnSpc>
                <a:buClr>
                  <a:srgbClr val="2A4195"/>
                </a:buClr>
                <a:buFont typeface="+mj-lt"/>
                <a:buAutoNum type="arabicPeriod"/>
              </a:pP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Calculate change in probability of extreme event (e.g. 100 year) from present period (2000-2021) to future periods (2041-2060), (2071-2090) assuming RCP8.5</a:t>
              </a:r>
            </a:p>
            <a:p>
              <a:pPr marL="228600" lvl="0" indent="-228600" defTabSz="609630">
                <a:lnSpc>
                  <a:spcPts val="1679"/>
                </a:lnSpc>
                <a:buClr>
                  <a:srgbClr val="2A4195"/>
                </a:buClr>
                <a:buFont typeface="+mj-lt"/>
                <a:buAutoNum type="arabicPeriod"/>
              </a:pP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Associate future extreme event probability with historical, observed streamflow value</a:t>
              </a:r>
            </a:p>
            <a:p>
              <a:pPr lvl="0" defTabSz="609630">
                <a:lnSpc>
                  <a:spcPts val="1679"/>
                </a:lnSpc>
              </a:pPr>
              <a:endParaRPr lang="en-US" sz="1100" dirty="0">
                <a:solidFill>
                  <a:srgbClr val="1F2624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27C33AA-5AB3-4D45-B738-363925EBB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13" y="3524700"/>
            <a:ext cx="3439900" cy="5634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06486" y="1280579"/>
            <a:ext cx="3656974" cy="1911456"/>
            <a:chOff x="0" y="1305810"/>
            <a:chExt cx="7313949" cy="382290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05810"/>
              <a:ext cx="6264635" cy="52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defTabSz="609630">
                <a:lnSpc>
                  <a:spcPts val="1960"/>
                </a:lnSpc>
              </a:pPr>
              <a:r>
                <a:rPr lang="en-US" sz="2000" b="1" spc="102" dirty="0">
                  <a:solidFill>
                    <a:srgbClr val="2A4195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Future Rainfall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" y="2115459"/>
              <a:ext cx="7313947" cy="30132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0" indent="-228600" defTabSz="609630">
                <a:lnSpc>
                  <a:spcPts val="1679"/>
                </a:lnSpc>
                <a:buClr>
                  <a:srgbClr val="2A4195"/>
                </a:buClr>
                <a:buFont typeface="+mj-lt"/>
                <a:buAutoNum type="arabicPeriod"/>
              </a:pP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Calculate change in probability of extreme event (e.g. 100 year) from present period (2000-2021) to future periods (2041-2060), (2071-2090) assuming RCP8.5</a:t>
              </a:r>
            </a:p>
            <a:p>
              <a:pPr marL="228600" lvl="0" indent="-228600" defTabSz="609630">
                <a:lnSpc>
                  <a:spcPts val="1679"/>
                </a:lnSpc>
                <a:buClr>
                  <a:srgbClr val="2A4195"/>
                </a:buClr>
                <a:buFont typeface="+mj-lt"/>
                <a:buAutoNum type="arabicPeriod"/>
              </a:pP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Associate future extreme event probability with historical, observed rainfall value</a:t>
              </a:r>
            </a:p>
            <a:p>
              <a:pPr marL="228600" lvl="0" indent="-228600" defTabSz="609630">
                <a:lnSpc>
                  <a:spcPts val="1679"/>
                </a:lnSpc>
                <a:buClr>
                  <a:srgbClr val="2A4195"/>
                </a:buClr>
                <a:buFont typeface="+mj-lt"/>
                <a:buAutoNum type="arabicPeriod"/>
              </a:pP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Extract the cell value for the New </a:t>
              </a:r>
              <a:r>
                <a:rPr lang="en-US" sz="1200" dirty="0" err="1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Paltz</a:t>
              </a:r>
              <a:r>
                <a:rPr lang="en-US" sz="12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watershed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023717" y="1085211"/>
            <a:ext cx="0" cy="5442435"/>
          </a:xfrm>
          <a:prstGeom prst="line">
            <a:avLst/>
          </a:prstGeom>
          <a:noFill/>
          <a:ln w="12700" cap="flat">
            <a:solidFill>
              <a:srgbClr val="FE5800">
                <a:alpha val="2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922AA-6055-494C-AD77-8808A9506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5" r="3416" b="1"/>
          <a:stretch/>
        </p:blipFill>
        <p:spPr>
          <a:xfrm>
            <a:off x="1007415" y="3806429"/>
            <a:ext cx="4471838" cy="2076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4505" y="5735866"/>
            <a:ext cx="2307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Regional Climate Model – REMO2015 ~22km resolution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3460" y="3853627"/>
            <a:ext cx="504304" cy="28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922AA-6055-494C-AD77-8808A9506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57" t="1644" b="88127"/>
          <a:stretch/>
        </p:blipFill>
        <p:spPr>
          <a:xfrm>
            <a:off x="4836713" y="3702304"/>
            <a:ext cx="608494" cy="2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8391" y="1530649"/>
            <a:ext cx="6547941" cy="4532950"/>
            <a:chOff x="1216702" y="1028107"/>
            <a:chExt cx="6547941" cy="4532950"/>
          </a:xfrm>
        </p:grpSpPr>
        <p:grpSp>
          <p:nvGrpSpPr>
            <p:cNvPr id="15" name="Group 14"/>
            <p:cNvGrpSpPr/>
            <p:nvPr/>
          </p:nvGrpSpPr>
          <p:grpSpPr>
            <a:xfrm>
              <a:off x="1216702" y="1086476"/>
              <a:ext cx="6547941" cy="584773"/>
              <a:chOff x="1124339" y="1088761"/>
              <a:chExt cx="6547941" cy="58477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124339" y="1088761"/>
                <a:ext cx="112900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5800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  <a:sym typeface="Helvetica"/>
                  </a:rPr>
                  <a:t>1985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058764" y="1088761"/>
                <a:ext cx="4613516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Woodwell founded to advance science-based climate decision-making and policies.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216702" y="1828845"/>
              <a:ext cx="6067886" cy="584773"/>
              <a:chOff x="1124339" y="1905866"/>
              <a:chExt cx="6067886" cy="58477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124339" y="1905866"/>
                <a:ext cx="112900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5800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  <a:sym typeface="Helvetica"/>
                  </a:rPr>
                  <a:t>1986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58764" y="1905866"/>
                <a:ext cx="4133461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Woodwell among first to testify to Congress about dangers of climate change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216702" y="2570659"/>
              <a:ext cx="6067885" cy="585328"/>
              <a:chOff x="1124339" y="2643973"/>
              <a:chExt cx="6067885" cy="58532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124339" y="2644528"/>
                <a:ext cx="112900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5800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  <a:sym typeface="Helvetica"/>
                  </a:rPr>
                  <a:t>1990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058763" y="2643973"/>
                <a:ext cx="4133461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Helped design and develop the UNFCCC and REDD+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16702" y="3313583"/>
              <a:ext cx="6067884" cy="584773"/>
              <a:chOff x="1124339" y="3438344"/>
              <a:chExt cx="6067884" cy="58477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124339" y="3438344"/>
                <a:ext cx="112900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5800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  <a:sym typeface="Helvetica"/>
                  </a:rPr>
                  <a:t>2007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58762" y="3438344"/>
                <a:ext cx="4133461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Woodwell scientists shared 2007 Nobel Prize awarded to the IPCC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216702" y="4055952"/>
              <a:ext cx="6386309" cy="584773"/>
              <a:chOff x="1124339" y="4238342"/>
              <a:chExt cx="6386309" cy="584773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124339" y="4238342"/>
                <a:ext cx="112900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5800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  <a:sym typeface="Helvetica"/>
                  </a:rPr>
                  <a:t>2009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58764" y="4238342"/>
                <a:ext cx="445188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Woodwell President Dr. John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Holdren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 hired to serve as President Obama’s science advisor 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216702" y="4798320"/>
              <a:ext cx="6067886" cy="584773"/>
              <a:chOff x="1124339" y="5075211"/>
              <a:chExt cx="6067886" cy="58477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124339" y="5075211"/>
                <a:ext cx="1129004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5800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  <a:sym typeface="Helvetica"/>
                  </a:rPr>
                  <a:t>2015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58764" y="5075211"/>
                <a:ext cx="4133461" cy="584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Woodwell President Dr. Phil Duffy hired to lead the organization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2696075" y="1028107"/>
              <a:ext cx="0" cy="4532950"/>
            </a:xfrm>
            <a:prstGeom prst="line">
              <a:avLst/>
            </a:prstGeom>
            <a:noFill/>
            <a:ln w="28575" cap="flat">
              <a:solidFill>
                <a:srgbClr val="FE5800">
                  <a:alpha val="23000"/>
                </a:srgb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1" name="Title 3"/>
          <p:cNvSpPr txBox="1"/>
          <p:nvPr/>
        </p:nvSpPr>
        <p:spPr>
          <a:xfrm>
            <a:off x="738391" y="584760"/>
            <a:ext cx="2679446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E5800"/>
                </a:solidFill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Timeline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E58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02" y="1589018"/>
            <a:ext cx="4084813" cy="40848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00829" y="5762525"/>
            <a:ext cx="222068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Founder, Dr. George Woodwell</a:t>
            </a:r>
          </a:p>
        </p:txBody>
      </p:sp>
    </p:spTree>
    <p:extLst>
      <p:ext uri="{BB962C8B-B14F-4D97-AF65-F5344CB8AC3E}">
        <p14:creationId xmlns:p14="http://schemas.microsoft.com/office/powerpoint/2010/main" val="22021304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storation potential for agriculture…"/>
          <p:cNvSpPr txBox="1">
            <a:spLocks noGrp="1"/>
          </p:cNvSpPr>
          <p:nvPr>
            <p:ph type="body" sz="quarter" idx="13"/>
          </p:nvPr>
        </p:nvSpPr>
        <p:spPr>
          <a:xfrm>
            <a:off x="637295" y="724111"/>
            <a:ext cx="3370501" cy="529991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Aft>
                <a:spcPts val="1800"/>
              </a:spcAft>
              <a:defRPr sz="2800"/>
            </a:pPr>
            <a:r>
              <a:rPr lang="en-US" sz="1800" b="1" dirty="0">
                <a:solidFill>
                  <a:srgbClr val="FB6E23"/>
                </a:solidFill>
                <a:latin typeface="+mj-lt"/>
              </a:rPr>
              <a:t>Climate change risk is no longer a future problem. </a:t>
            </a:r>
          </a:p>
          <a:p>
            <a:pPr>
              <a:lnSpc>
                <a:spcPct val="120000"/>
              </a:lnSpc>
              <a:spcAft>
                <a:spcPts val="1800"/>
              </a:spcAft>
              <a:defRPr sz="2800"/>
            </a:pPr>
            <a:r>
              <a:rPr lang="en-US" sz="1500" dirty="0">
                <a:latin typeface="+mj-lt"/>
              </a:rPr>
              <a:t>The physical impacts of a changing climate are being observed now, and will increase in the coming decades. </a:t>
            </a:r>
          </a:p>
          <a:p>
            <a:pPr>
              <a:lnSpc>
                <a:spcPct val="120000"/>
              </a:lnSpc>
              <a:spcAft>
                <a:spcPts val="1800"/>
              </a:spcAft>
              <a:defRPr sz="2800"/>
            </a:pPr>
            <a:r>
              <a:rPr lang="en-US" sz="1500" dirty="0">
                <a:latin typeface="+mj-lt"/>
              </a:rPr>
              <a:t>The impacts of climate change on frequency and severity of physical hazards will put many communities at risk. </a:t>
            </a:r>
            <a:r>
              <a:rPr lang="en-US" sz="1500" b="1" dirty="0">
                <a:solidFill>
                  <a:srgbClr val="2A4195"/>
                </a:solidFill>
                <a:latin typeface="+mj-lt"/>
              </a:rPr>
              <a:t>Flooding</a:t>
            </a:r>
            <a:r>
              <a:rPr lang="en-US" sz="1500" dirty="0">
                <a:latin typeface="+mj-lt"/>
              </a:rPr>
              <a:t> is one such hazard, driven by increased precipitation and sea level rise.</a:t>
            </a:r>
          </a:p>
          <a:p>
            <a:pPr>
              <a:lnSpc>
                <a:spcPct val="120000"/>
              </a:lnSpc>
              <a:spcAft>
                <a:spcPts val="1800"/>
              </a:spcAft>
              <a:defRPr sz="2800"/>
            </a:pPr>
            <a:r>
              <a:rPr lang="en-US" sz="1500" dirty="0">
                <a:latin typeface="+mj-lt"/>
              </a:rPr>
              <a:t>This photo depicts flooding in New </a:t>
            </a:r>
            <a:r>
              <a:rPr lang="en-US" sz="1500" dirty="0" err="1">
                <a:latin typeface="+mj-lt"/>
              </a:rPr>
              <a:t>Paltz</a:t>
            </a:r>
            <a:r>
              <a:rPr lang="en-US" sz="1500" dirty="0">
                <a:latin typeface="+mj-lt"/>
              </a:rPr>
              <a:t>, NY that occurred as a result of Hurricane Irene in August, 2011.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  <a:defRPr sz="2800"/>
            </a:pPr>
            <a:r>
              <a:rPr lang="en-US" sz="1600" dirty="0">
                <a:latin typeface="+mj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18706" b="3352"/>
          <a:stretch/>
        </p:blipFill>
        <p:spPr>
          <a:xfrm>
            <a:off x="4610911" y="0"/>
            <a:ext cx="7581089" cy="6887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295" y="5959388"/>
            <a:ext cx="18213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Credit: Katy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Silberger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26972" y="5257800"/>
            <a:ext cx="239485" cy="0"/>
          </a:xfrm>
          <a:prstGeom prst="straightConnector1">
            <a:avLst/>
          </a:prstGeom>
          <a:noFill/>
          <a:ln w="28575" cap="flat">
            <a:solidFill>
              <a:srgbClr val="FB6E23"/>
            </a:solidFill>
            <a:prstDash val="solid"/>
            <a:miter lim="8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436309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5248" y="582074"/>
            <a:ext cx="1000276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New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Paltz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is vulnerable to two types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E58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of flooding.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58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35249" y="1423166"/>
            <a:ext cx="3909126" cy="818464"/>
            <a:chOff x="0" y="1305810"/>
            <a:chExt cx="7818253" cy="163692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305810"/>
              <a:ext cx="6264635" cy="52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defTabSz="609630">
                <a:lnSpc>
                  <a:spcPts val="1960"/>
                </a:lnSpc>
              </a:pPr>
              <a:r>
                <a:rPr lang="en-US" sz="2000" b="1" spc="102" dirty="0">
                  <a:solidFill>
                    <a:srgbClr val="2A4195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Riverine Flooding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" y="2115459"/>
              <a:ext cx="7818251" cy="827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defTabSz="609630">
                <a:lnSpc>
                  <a:spcPts val="1679"/>
                </a:lnSpc>
              </a:pPr>
              <a:r>
                <a:rPr lang="en-US" sz="11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Riverine (also known as fluvial) flooding occurs when rivers exceed the boundaries of the river channel.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5426224" y="1374659"/>
            <a:ext cx="0" cy="4973537"/>
          </a:xfrm>
          <a:prstGeom prst="line">
            <a:avLst/>
          </a:prstGeom>
          <a:noFill/>
          <a:ln w="12700" cap="flat">
            <a:solidFill>
              <a:srgbClr val="FE5800">
                <a:alpha val="27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Box 18"/>
          <p:cNvSpPr txBox="1"/>
          <p:nvPr/>
        </p:nvSpPr>
        <p:spPr>
          <a:xfrm>
            <a:off x="6875757" y="6243011"/>
            <a:ext cx="4025496" cy="123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defTabSz="609630"/>
            <a:r>
              <a:rPr lang="en-US" sz="800" i="1" dirty="0">
                <a:solidFill>
                  <a:srgbClr val="1F26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https://onlinelibrary.wiley.com/doi/full/10.1002/wat2.1401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A3EB25-E08F-CF40-B2C6-4E647BD58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0" b="7374"/>
          <a:stretch/>
        </p:blipFill>
        <p:spPr>
          <a:xfrm>
            <a:off x="6256261" y="2761415"/>
            <a:ext cx="4644992" cy="3083668"/>
          </a:xfrm>
          <a:prstGeom prst="rect">
            <a:avLst/>
          </a:prstGeom>
        </p:spPr>
      </p:pic>
      <p:grpSp>
        <p:nvGrpSpPr>
          <p:cNvPr id="31" name="Group 9"/>
          <p:cNvGrpSpPr/>
          <p:nvPr/>
        </p:nvGrpSpPr>
        <p:grpSpPr>
          <a:xfrm>
            <a:off x="6268964" y="1436083"/>
            <a:ext cx="4209768" cy="1058850"/>
            <a:chOff x="0" y="1305810"/>
            <a:chExt cx="8419537" cy="2117698"/>
          </a:xfrm>
        </p:grpSpPr>
        <p:sp>
          <p:nvSpPr>
            <p:cNvPr id="32" name="TextBox 11"/>
            <p:cNvSpPr txBox="1"/>
            <p:nvPr/>
          </p:nvSpPr>
          <p:spPr>
            <a:xfrm>
              <a:off x="0" y="1305810"/>
              <a:ext cx="6264635" cy="524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102" dirty="0">
                  <a:solidFill>
                    <a:srgbClr val="2A4195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Pluvial Flooding</a:t>
              </a:r>
            </a:p>
          </p:txBody>
        </p:sp>
        <p:sp>
          <p:nvSpPr>
            <p:cNvPr id="33" name="TextBox 12"/>
            <p:cNvSpPr txBox="1"/>
            <p:nvPr/>
          </p:nvSpPr>
          <p:spPr>
            <a:xfrm>
              <a:off x="2" y="2115459"/>
              <a:ext cx="8419535" cy="1308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defTabSz="609630">
                <a:lnSpc>
                  <a:spcPts val="1679"/>
                </a:lnSpc>
              </a:pPr>
              <a:r>
                <a:rPr lang="en-US" sz="11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Pluvial flooding usually occurs when a </a:t>
              </a:r>
              <a:r>
                <a:rPr lang="en-US" sz="1100" dirty="0" err="1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stormwater</a:t>
              </a:r>
              <a:r>
                <a:rPr lang="en-US" sz="1100" dirty="0">
                  <a:solidFill>
                    <a:srgbClr val="1F262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system or soils cannot effectively drain or infiltrate rainfall, leading to standing water. It is not associated with riverine flooding.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262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0" y="2557160"/>
            <a:ext cx="3660938" cy="36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8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9873-B268-884B-B121-6C7FA7232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B6E2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Flood Model Methodology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3383" y="1787049"/>
            <a:ext cx="2298858" cy="4456275"/>
            <a:chOff x="1082563" y="1494283"/>
            <a:chExt cx="2298858" cy="4456275"/>
          </a:xfrm>
        </p:grpSpPr>
        <p:sp>
          <p:nvSpPr>
            <p:cNvPr id="19" name="Rectangle 20"/>
            <p:cNvSpPr/>
            <p:nvPr/>
          </p:nvSpPr>
          <p:spPr>
            <a:xfrm>
              <a:off x="1082563" y="1494283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</a:defRPr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Elevation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LiDAR (7m)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1082563" y="2426425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</a:defRPr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Rainfall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NOAA NA14 Atlas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2563" y="3358567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Streamflow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USGS Stream Gage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2563" y="4290709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Infiltration Rate 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USGS SSURGO soil database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2563" y="5222851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Land Friction 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National Land Cover Dataset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4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9873-B268-884B-B121-6C7FA7232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B6E2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Flood Model Methodology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3383" y="1787049"/>
            <a:ext cx="2298858" cy="4456275"/>
            <a:chOff x="1082563" y="1494283"/>
            <a:chExt cx="2298858" cy="4456275"/>
          </a:xfrm>
        </p:grpSpPr>
        <p:sp>
          <p:nvSpPr>
            <p:cNvPr id="19" name="Rectangle 20"/>
            <p:cNvSpPr/>
            <p:nvPr/>
          </p:nvSpPr>
          <p:spPr>
            <a:xfrm>
              <a:off x="1082563" y="1494283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</a:defRPr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Elevation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LiDAR (7m)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1082563" y="2426425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</a:defRPr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Rainfall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NOAA NA14 Atlas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2563" y="3358567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Streamflow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USGS Stream Gage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2563" y="4290709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Infiltration Rate 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USGS SSURGO soil database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2563" y="5222851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Land Friction 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National Land Cover Dataset</a:t>
              </a:r>
            </a:p>
          </p:txBody>
        </p:sp>
      </p:grpSp>
      <p:sp>
        <p:nvSpPr>
          <p:cNvPr id="14" name="Right Bracket 13"/>
          <p:cNvSpPr/>
          <p:nvPr/>
        </p:nvSpPr>
        <p:spPr>
          <a:xfrm>
            <a:off x="3450308" y="2178996"/>
            <a:ext cx="233464" cy="3686783"/>
          </a:xfrm>
          <a:prstGeom prst="rightBracket">
            <a:avLst/>
          </a:prstGeom>
          <a:ln w="28575">
            <a:solidFill>
              <a:srgbClr val="FB6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83772" y="4015187"/>
            <a:ext cx="554476" cy="0"/>
          </a:xfrm>
          <a:prstGeom prst="straightConnector1">
            <a:avLst/>
          </a:prstGeom>
          <a:ln w="28575">
            <a:solidFill>
              <a:srgbClr val="FB6E23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0"/>
          <p:cNvSpPr/>
          <p:nvPr/>
        </p:nvSpPr>
        <p:spPr>
          <a:xfrm>
            <a:off x="4471712" y="3658533"/>
            <a:ext cx="2298858" cy="727707"/>
          </a:xfrm>
          <a:prstGeom prst="rect">
            <a:avLst/>
          </a:prstGeom>
          <a:solidFill>
            <a:srgbClr val="2B4292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Flood Model</a:t>
            </a:r>
          </a:p>
          <a:p>
            <a:pPr lvl="0" algn="ctr" hangingPunct="0">
              <a:defRPr b="0">
                <a:solidFill>
                  <a:srgbClr val="FFFFFF"/>
                </a:solidFill>
              </a:defRPr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LISFLOOD-FP</a:t>
            </a:r>
          </a:p>
        </p:txBody>
      </p:sp>
    </p:spTree>
    <p:extLst>
      <p:ext uri="{BB962C8B-B14F-4D97-AF65-F5344CB8AC3E}">
        <p14:creationId xmlns:p14="http://schemas.microsoft.com/office/powerpoint/2010/main" val="391381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9873-B268-884B-B121-6C7FA7232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B6E23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Flood Model Methodology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06C3A8-61E7-254F-8DBF-E5313B33C2E1}"/>
              </a:ext>
            </a:extLst>
          </p:cNvPr>
          <p:cNvSpPr txBox="1"/>
          <p:nvPr/>
        </p:nvSpPr>
        <p:spPr>
          <a:xfrm>
            <a:off x="8883711" y="3476578"/>
            <a:ext cx="2566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A4195"/>
              </a:buClr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Maximum flood extent</a:t>
            </a:r>
          </a:p>
          <a:p>
            <a:pPr marL="342900" indent="-342900">
              <a:buClr>
                <a:srgbClr val="2A4195"/>
              </a:buClr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Maximum flood depth</a:t>
            </a:r>
          </a:p>
          <a:p>
            <a:pPr marL="342900" indent="-342900">
              <a:buClr>
                <a:srgbClr val="2A4195"/>
              </a:buClr>
              <a:buFont typeface="+mj-lt"/>
              <a:buAutoNum type="arabicPeriod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Flood extent/depth at 20 min interval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A42731-BD31-EF44-B01C-810DB4C36066}"/>
              </a:ext>
            </a:extLst>
          </p:cNvPr>
          <p:cNvSpPr txBox="1"/>
          <p:nvPr/>
        </p:nvSpPr>
        <p:spPr>
          <a:xfrm>
            <a:off x="7080334" y="3423086"/>
            <a:ext cx="130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24 hour simulation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3383" y="1787049"/>
            <a:ext cx="2298858" cy="4456275"/>
            <a:chOff x="1082563" y="1494283"/>
            <a:chExt cx="2298858" cy="4456275"/>
          </a:xfrm>
        </p:grpSpPr>
        <p:sp>
          <p:nvSpPr>
            <p:cNvPr id="19" name="Rectangle 20"/>
            <p:cNvSpPr/>
            <p:nvPr/>
          </p:nvSpPr>
          <p:spPr>
            <a:xfrm>
              <a:off x="1082563" y="1494283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</a:defRPr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Elevation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LiDAR (7m)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endParaRPr>
            </a:p>
          </p:txBody>
        </p:sp>
        <p:sp>
          <p:nvSpPr>
            <p:cNvPr id="20" name="Rectangle 20"/>
            <p:cNvSpPr/>
            <p:nvPr/>
          </p:nvSpPr>
          <p:spPr>
            <a:xfrm>
              <a:off x="1082563" y="2426425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</a:defRPr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Rainfall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NOAA NA14 Atlas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2563" y="3358567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Streamflow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USGS Stream Gage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2563" y="4290709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Infiltration Rate 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USGS SSURGO soil database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2563" y="5222851"/>
              <a:ext cx="2298858" cy="727707"/>
            </a:xfrm>
            <a:prstGeom prst="rect">
              <a:avLst/>
            </a:prstGeom>
            <a:solidFill>
              <a:srgbClr val="2B429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600" b="1" kern="0" dirty="0">
                  <a:solidFill>
                    <a:schemeClr val="bg1"/>
                  </a:solidFill>
                  <a:latin typeface="Helvetica"/>
                  <a:cs typeface="Helvetica"/>
                  <a:sym typeface="Helvetica"/>
                </a:rPr>
                <a:t>Land Friction </a:t>
              </a:r>
            </a:p>
            <a:p>
              <a:pPr lvl="0" algn="ctr" hangingPunct="0">
                <a:defRPr b="0">
                  <a:solidFill>
                    <a:srgbClr val="FFFFFF"/>
                  </a:solidFill>
                </a:defRPr>
              </a:pPr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National Land Cover Dataset</a:t>
              </a:r>
            </a:p>
          </p:txBody>
        </p:sp>
      </p:grpSp>
      <p:sp>
        <p:nvSpPr>
          <p:cNvPr id="14" name="Right Bracket 13"/>
          <p:cNvSpPr/>
          <p:nvPr/>
        </p:nvSpPr>
        <p:spPr>
          <a:xfrm>
            <a:off x="3450308" y="2178996"/>
            <a:ext cx="233464" cy="3686783"/>
          </a:xfrm>
          <a:prstGeom prst="rightBracket">
            <a:avLst/>
          </a:prstGeom>
          <a:ln w="28575">
            <a:solidFill>
              <a:srgbClr val="FB6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83772" y="4015187"/>
            <a:ext cx="554476" cy="0"/>
          </a:xfrm>
          <a:prstGeom prst="straightConnector1">
            <a:avLst/>
          </a:prstGeom>
          <a:ln w="28575">
            <a:solidFill>
              <a:srgbClr val="FB6E23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006834" y="4018141"/>
            <a:ext cx="1462770" cy="0"/>
          </a:xfrm>
          <a:prstGeom prst="straightConnector1">
            <a:avLst/>
          </a:prstGeom>
          <a:ln w="28575">
            <a:solidFill>
              <a:srgbClr val="FB6E23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0"/>
          <p:cNvSpPr/>
          <p:nvPr/>
        </p:nvSpPr>
        <p:spPr>
          <a:xfrm>
            <a:off x="4471712" y="3658533"/>
            <a:ext cx="2298858" cy="727707"/>
          </a:xfrm>
          <a:prstGeom prst="rect">
            <a:avLst/>
          </a:prstGeom>
          <a:solidFill>
            <a:srgbClr val="2B4292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Flood Model</a:t>
            </a:r>
          </a:p>
          <a:p>
            <a:pPr lvl="0" algn="ctr" hangingPunct="0">
              <a:defRPr b="0">
                <a:solidFill>
                  <a:srgbClr val="FFFFFF"/>
                </a:solidFill>
              </a:defRPr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LISFLOOD-FP</a:t>
            </a:r>
          </a:p>
        </p:txBody>
      </p:sp>
    </p:spTree>
    <p:extLst>
      <p:ext uri="{BB962C8B-B14F-4D97-AF65-F5344CB8AC3E}">
        <p14:creationId xmlns:p14="http://schemas.microsoft.com/office/powerpoint/2010/main" val="1908339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losing slide message"/>
          <p:cNvSpPr txBox="1">
            <a:spLocks noGrp="1"/>
          </p:cNvSpPr>
          <p:nvPr>
            <p:ph type="body" idx="13"/>
          </p:nvPr>
        </p:nvSpPr>
        <p:spPr>
          <a:xfrm>
            <a:off x="838200" y="2819666"/>
            <a:ext cx="10515601" cy="11079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Results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52734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5700"/>
      </a:accent1>
      <a:accent2>
        <a:srgbClr val="2A4195"/>
      </a:accent2>
      <a:accent3>
        <a:srgbClr val="DAD9D2"/>
      </a:accent3>
      <a:accent4>
        <a:srgbClr val="BFB92D"/>
      </a:accent4>
      <a:accent5>
        <a:srgbClr val="00B9BD"/>
      </a:accent5>
      <a:accent6>
        <a:srgbClr val="06A7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1F262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5700"/>
      </a:accent1>
      <a:accent2>
        <a:srgbClr val="2A4195"/>
      </a:accent2>
      <a:accent3>
        <a:srgbClr val="DAD9D2"/>
      </a:accent3>
      <a:accent4>
        <a:srgbClr val="BFB92D"/>
      </a:accent4>
      <a:accent5>
        <a:srgbClr val="00B9BD"/>
      </a:accent5>
      <a:accent6>
        <a:srgbClr val="06A7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1F262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5700"/>
      </a:accent1>
      <a:accent2>
        <a:srgbClr val="2A4195"/>
      </a:accent2>
      <a:accent3>
        <a:srgbClr val="DAD9D2"/>
      </a:accent3>
      <a:accent4>
        <a:srgbClr val="BFB92D"/>
      </a:accent4>
      <a:accent5>
        <a:srgbClr val="00B9BD"/>
      </a:accent5>
      <a:accent6>
        <a:srgbClr val="06A7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1F262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9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5700"/>
      </a:accent1>
      <a:accent2>
        <a:srgbClr val="2A4195"/>
      </a:accent2>
      <a:accent3>
        <a:srgbClr val="DAD9D2"/>
      </a:accent3>
      <a:accent4>
        <a:srgbClr val="BFB92D"/>
      </a:accent4>
      <a:accent5>
        <a:srgbClr val="00B9BD"/>
      </a:accent5>
      <a:accent6>
        <a:srgbClr val="06A7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1F262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5700"/>
      </a:accent1>
      <a:accent2>
        <a:srgbClr val="2A4195"/>
      </a:accent2>
      <a:accent3>
        <a:srgbClr val="DAD9D2"/>
      </a:accent3>
      <a:accent4>
        <a:srgbClr val="BFB92D"/>
      </a:accent4>
      <a:accent5>
        <a:srgbClr val="00B9BD"/>
      </a:accent5>
      <a:accent6>
        <a:srgbClr val="06A7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1F2624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13700</TotalTime>
  <Words>1528</Words>
  <Application>Microsoft Macintosh PowerPoint</Application>
  <PresentationFormat>Widescreen</PresentationFormat>
  <Paragraphs>265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1_Office Theme</vt:lpstr>
      <vt:lpstr>6_Office Theme</vt:lpstr>
      <vt:lpstr>2_Office Theme</vt:lpstr>
      <vt:lpstr>9_Office Theme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Model Methodology</vt:lpstr>
      <vt:lpstr>Flood Model Methodology</vt:lpstr>
      <vt:lpstr>Flood Model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Janelle Peotter</cp:lastModifiedBy>
  <cp:revision>70</cp:revision>
  <dcterms:created xsi:type="dcterms:W3CDTF">2020-10-07T22:22:47Z</dcterms:created>
  <dcterms:modified xsi:type="dcterms:W3CDTF">2020-12-04T17:12:53Z</dcterms:modified>
</cp:coreProperties>
</file>