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omfortaa" panose="020B0604020202020204" charset="0"/>
      <p:regular r:id="rId33"/>
      <p:bold r:id="rId34"/>
    </p:embeddedFont>
    <p:embeddedFont>
      <p:font typeface="Open Sans" panose="020B0604020202020204" charset="0"/>
      <p:regular r:id="rId35"/>
      <p:bold r:id="rId36"/>
      <p:italic r:id="rId37"/>
      <p:boldItalic r:id="rId38"/>
    </p:embeddedFont>
    <p:embeddedFont>
      <p:font typeface="PT Sans Narrow" panose="020B0604020202020204" charset="0"/>
      <p:regular r:id="rId39"/>
      <p:bold r:id="rId40"/>
    </p:embeddedFont>
    <p:embeddedFont>
      <p:font typeface="Source Code Pr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70" d="100"/>
          <a:sy n="70" d="100"/>
        </p:scale>
        <p:origin x="48" y="1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1960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a:p>
            <a:pPr marL="0" lvl="0" indent="0" algn="l" rtl="0">
              <a:spcBef>
                <a:spcPts val="0"/>
              </a:spcBef>
              <a:spcAft>
                <a:spcPts val="0"/>
              </a:spcAft>
              <a:buNone/>
            </a:pPr>
            <a:r>
              <a:rPr lang="en"/>
              <a:t>Thank you for the opportunity to present</a:t>
            </a:r>
            <a:endParaRPr/>
          </a:p>
          <a:p>
            <a:pPr marL="0" lvl="0" indent="0" algn="l" rtl="0">
              <a:spcBef>
                <a:spcPts val="0"/>
              </a:spcBef>
              <a:spcAft>
                <a:spcPts val="0"/>
              </a:spcAft>
              <a:buNone/>
            </a:pPr>
            <a:r>
              <a:rPr lang="en"/>
              <a:t>Introductions of Task Force</a:t>
            </a:r>
            <a:endParaRPr/>
          </a:p>
        </p:txBody>
      </p:sp>
    </p:spTree>
    <p:extLst>
      <p:ext uri="{BB962C8B-B14F-4D97-AF65-F5344CB8AC3E}">
        <p14:creationId xmlns:p14="http://schemas.microsoft.com/office/powerpoint/2010/main" val="107853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90bb2720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90bb2720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p:txBody>
      </p:sp>
    </p:spTree>
    <p:extLst>
      <p:ext uri="{BB962C8B-B14F-4D97-AF65-F5344CB8AC3E}">
        <p14:creationId xmlns:p14="http://schemas.microsoft.com/office/powerpoint/2010/main" val="18058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90bb27204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90bb27204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p:txBody>
      </p:sp>
    </p:spTree>
    <p:extLst>
      <p:ext uri="{BB962C8B-B14F-4D97-AF65-F5344CB8AC3E}">
        <p14:creationId xmlns:p14="http://schemas.microsoft.com/office/powerpoint/2010/main" val="392022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44def9894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44def9894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Jim</a:t>
            </a:r>
            <a:endParaRPr/>
          </a:p>
        </p:txBody>
      </p:sp>
    </p:spTree>
    <p:extLst>
      <p:ext uri="{BB962C8B-B14F-4D97-AF65-F5344CB8AC3E}">
        <p14:creationId xmlns:p14="http://schemas.microsoft.com/office/powerpoint/2010/main" val="129013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c0729c1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c0729c1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Jim</a:t>
            </a:r>
            <a:endParaRPr/>
          </a:p>
        </p:txBody>
      </p:sp>
    </p:spTree>
    <p:extLst>
      <p:ext uri="{BB962C8B-B14F-4D97-AF65-F5344CB8AC3E}">
        <p14:creationId xmlns:p14="http://schemas.microsoft.com/office/powerpoint/2010/main" val="353006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9a6691b43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b9a6691b43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Jim</a:t>
            </a:r>
            <a:endParaRPr/>
          </a:p>
        </p:txBody>
      </p:sp>
    </p:spTree>
    <p:extLst>
      <p:ext uri="{BB962C8B-B14F-4D97-AF65-F5344CB8AC3E}">
        <p14:creationId xmlns:p14="http://schemas.microsoft.com/office/powerpoint/2010/main" val="39980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9ad7e044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9ad7e044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 will transition with this slide</a:t>
            </a:r>
            <a:endParaRPr/>
          </a:p>
        </p:txBody>
      </p:sp>
    </p:spTree>
    <p:extLst>
      <p:ext uri="{BB962C8B-B14F-4D97-AF65-F5344CB8AC3E}">
        <p14:creationId xmlns:p14="http://schemas.microsoft.com/office/powerpoint/2010/main" val="360208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44def9894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44def9894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Tree>
    <p:extLst>
      <p:ext uri="{BB962C8B-B14F-4D97-AF65-F5344CB8AC3E}">
        <p14:creationId xmlns:p14="http://schemas.microsoft.com/office/powerpoint/2010/main" val="274160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90bb272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90bb272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Tree>
    <p:extLst>
      <p:ext uri="{BB962C8B-B14F-4D97-AF65-F5344CB8AC3E}">
        <p14:creationId xmlns:p14="http://schemas.microsoft.com/office/powerpoint/2010/main" val="1728707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9e9b1a0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9e9b1a0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 transition</a:t>
            </a:r>
            <a:endParaRPr/>
          </a:p>
        </p:txBody>
      </p:sp>
    </p:spTree>
    <p:extLst>
      <p:ext uri="{BB962C8B-B14F-4D97-AF65-F5344CB8AC3E}">
        <p14:creationId xmlns:p14="http://schemas.microsoft.com/office/powerpoint/2010/main" val="185794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44def9894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44def9894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 and Orelle</a:t>
            </a:r>
            <a:endParaRPr/>
          </a:p>
        </p:txBody>
      </p:sp>
    </p:spTree>
    <p:extLst>
      <p:ext uri="{BB962C8B-B14F-4D97-AF65-F5344CB8AC3E}">
        <p14:creationId xmlns:p14="http://schemas.microsoft.com/office/powerpoint/2010/main" val="351550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98ba3252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98ba3252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 and Amanda</a:t>
            </a:r>
            <a:endParaRPr/>
          </a:p>
        </p:txBody>
      </p:sp>
    </p:spTree>
    <p:extLst>
      <p:ext uri="{BB962C8B-B14F-4D97-AF65-F5344CB8AC3E}">
        <p14:creationId xmlns:p14="http://schemas.microsoft.com/office/powerpoint/2010/main" val="145767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90bb2720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90bb272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a:t>
            </a:r>
            <a:endParaRPr/>
          </a:p>
        </p:txBody>
      </p:sp>
    </p:spTree>
    <p:extLst>
      <p:ext uri="{BB962C8B-B14F-4D97-AF65-F5344CB8AC3E}">
        <p14:creationId xmlns:p14="http://schemas.microsoft.com/office/powerpoint/2010/main" val="73699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94a78917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b94a78917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a:t>
            </a:r>
            <a:endParaRPr/>
          </a:p>
        </p:txBody>
      </p:sp>
    </p:spTree>
    <p:extLst>
      <p:ext uri="{BB962C8B-B14F-4D97-AF65-F5344CB8AC3E}">
        <p14:creationId xmlns:p14="http://schemas.microsoft.com/office/powerpoint/2010/main" val="366264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9e9b1a02b_1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b9e9b1a02b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53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9e9b1a02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9e9b1a02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145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9e9b1a02b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9e9b1a02b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Wendy</a:t>
            </a:r>
            <a:endParaRPr/>
          </a:p>
        </p:txBody>
      </p:sp>
    </p:spTree>
    <p:extLst>
      <p:ext uri="{BB962C8B-B14F-4D97-AF65-F5344CB8AC3E}">
        <p14:creationId xmlns:p14="http://schemas.microsoft.com/office/powerpoint/2010/main" val="3560744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9a6691b43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9a6691b43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 and Amanda</a:t>
            </a:r>
            <a:endParaRPr/>
          </a:p>
        </p:txBody>
      </p:sp>
    </p:spTree>
    <p:extLst>
      <p:ext uri="{BB962C8B-B14F-4D97-AF65-F5344CB8AC3E}">
        <p14:creationId xmlns:p14="http://schemas.microsoft.com/office/powerpoint/2010/main" val="397639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5e4cde7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5e4cde7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a:p>
            <a:pPr marL="0" lvl="0" indent="0" algn="l" rtl="0">
              <a:spcBef>
                <a:spcPts val="0"/>
              </a:spcBef>
              <a:spcAft>
                <a:spcPts val="0"/>
              </a:spcAft>
              <a:buNone/>
            </a:pPr>
            <a:r>
              <a:rPr lang="en"/>
              <a:t>Click on animation</a:t>
            </a:r>
            <a:endParaRPr/>
          </a:p>
        </p:txBody>
      </p:sp>
    </p:spTree>
    <p:extLst>
      <p:ext uri="{BB962C8B-B14F-4D97-AF65-F5344CB8AC3E}">
        <p14:creationId xmlns:p14="http://schemas.microsoft.com/office/powerpoint/2010/main" val="1019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44def989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44def989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 (or Amanda)</a:t>
            </a:r>
            <a:endParaRPr/>
          </a:p>
          <a:p>
            <a:pPr marL="0" lvl="0" indent="0" algn="l" rtl="0">
              <a:spcBef>
                <a:spcPts val="0"/>
              </a:spcBef>
              <a:spcAft>
                <a:spcPts val="0"/>
              </a:spcAft>
              <a:buNone/>
            </a:pPr>
            <a:r>
              <a:rPr lang="en" sz="1000">
                <a:solidFill>
                  <a:schemeClr val="dk1"/>
                </a:solidFill>
                <a:highlight>
                  <a:srgbClr val="FFFFFF"/>
                </a:highlight>
              </a:rPr>
              <a:t>This activity was conducted in July-Aug 2020 by Cornell Cooperative Extension in conjunction with key members of Town and Village staff (Stacey Delarede, Chris Marx,and  Neil from the Town and Ariana Basco, Corey Wirthman, and Bleu Terwiliger from the Village).  The specific results and recommendations for building resiliency in New Paltz were first presented at a joint Board meeting on Sept 9, 2020 by Cornell Coop Ext.  We, members of the Climate Smart Task Force, are now here to follow up.)</a:t>
            </a:r>
            <a:endParaRPr/>
          </a:p>
        </p:txBody>
      </p:sp>
    </p:spTree>
    <p:extLst>
      <p:ext uri="{BB962C8B-B14F-4D97-AF65-F5344CB8AC3E}">
        <p14:creationId xmlns:p14="http://schemas.microsoft.com/office/powerpoint/2010/main" val="100455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90bb2720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90bb2720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p:txBody>
      </p:sp>
    </p:spTree>
    <p:extLst>
      <p:ext uri="{BB962C8B-B14F-4D97-AF65-F5344CB8AC3E}">
        <p14:creationId xmlns:p14="http://schemas.microsoft.com/office/powerpoint/2010/main" val="94868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90bb2720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90bb2720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p:txBody>
      </p:sp>
    </p:spTree>
    <p:extLst>
      <p:ext uri="{BB962C8B-B14F-4D97-AF65-F5344CB8AC3E}">
        <p14:creationId xmlns:p14="http://schemas.microsoft.com/office/powerpoint/2010/main" val="179790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90bb2720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90bb272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p:txBody>
      </p:sp>
    </p:spTree>
    <p:extLst>
      <p:ext uri="{BB962C8B-B14F-4D97-AF65-F5344CB8AC3E}">
        <p14:creationId xmlns:p14="http://schemas.microsoft.com/office/powerpoint/2010/main" val="22092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90bb2720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90bb2720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Janelle</a:t>
            </a:r>
            <a:endParaRPr/>
          </a:p>
        </p:txBody>
      </p:sp>
    </p:spTree>
    <p:extLst>
      <p:ext uri="{BB962C8B-B14F-4D97-AF65-F5344CB8AC3E}">
        <p14:creationId xmlns:p14="http://schemas.microsoft.com/office/powerpoint/2010/main" val="271589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90bb2720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90bb2720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p:txBody>
      </p:sp>
    </p:spTree>
    <p:extLst>
      <p:ext uri="{BB962C8B-B14F-4D97-AF65-F5344CB8AC3E}">
        <p14:creationId xmlns:p14="http://schemas.microsoft.com/office/powerpoint/2010/main" val="38059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3"/>
          <p:cNvSpPr/>
          <p:nvPr/>
        </p:nvSpPr>
        <p:spPr>
          <a:xfrm>
            <a:off x="418658" y="3736066"/>
            <a:ext cx="8351400" cy="617100"/>
          </a:xfrm>
          <a:prstGeom prst="rect">
            <a:avLst/>
          </a:prstGeom>
          <a:solidFill>
            <a:schemeClr val="lt1"/>
          </a:solidFill>
          <a:ln w="12700"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4" name="Google Shape;64;p13"/>
          <p:cNvSpPr/>
          <p:nvPr/>
        </p:nvSpPr>
        <p:spPr>
          <a:xfrm>
            <a:off x="374125" y="3838936"/>
            <a:ext cx="109800" cy="4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65" name="Google Shape;65;p13"/>
          <p:cNvSpPr txBox="1">
            <a:spLocks noGrp="1"/>
          </p:cNvSpPr>
          <p:nvPr>
            <p:ph type="title"/>
          </p:nvPr>
        </p:nvSpPr>
        <p:spPr>
          <a:xfrm>
            <a:off x="418338" y="480060"/>
            <a:ext cx="8167800" cy="3086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5000"/>
              <a:buFont typeface="Arial"/>
              <a:buNone/>
              <a:defRPr sz="5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6" name="Google Shape;66;p13"/>
          <p:cNvSpPr txBox="1">
            <a:spLocks noGrp="1"/>
          </p:cNvSpPr>
          <p:nvPr>
            <p:ph type="body" idx="1"/>
          </p:nvPr>
        </p:nvSpPr>
        <p:spPr>
          <a:xfrm>
            <a:off x="630936" y="3826764"/>
            <a:ext cx="7955400" cy="438900"/>
          </a:xfrm>
          <a:prstGeom prst="rect">
            <a:avLst/>
          </a:prstGeom>
          <a:noFill/>
          <a:ln>
            <a:noFill/>
          </a:ln>
        </p:spPr>
        <p:txBody>
          <a:bodyPr spcFirstLastPara="1" wrap="square" lIns="68575" tIns="34275" rIns="68575" bIns="34275" anchor="ctr" anchorCtr="0">
            <a:normAutofit/>
          </a:bodyPr>
          <a:lstStyle>
            <a:lvl1pPr marL="457200" lvl="0" indent="-228600" algn="l" rtl="0">
              <a:lnSpc>
                <a:spcPct val="110000"/>
              </a:lnSpc>
              <a:spcBef>
                <a:spcPts val="800"/>
              </a:spcBef>
              <a:spcAft>
                <a:spcPts val="0"/>
              </a:spcAft>
              <a:buClr>
                <a:schemeClr val="dk1"/>
              </a:buClr>
              <a:buSzPts val="1500"/>
              <a:buNone/>
              <a:defRPr sz="1500">
                <a:solidFill>
                  <a:schemeClr val="dk1"/>
                </a:solidFill>
              </a:defRPr>
            </a:lvl1pPr>
            <a:lvl2pPr marL="914400" lvl="1" indent="-228600" algn="l" rtl="0">
              <a:lnSpc>
                <a:spcPct val="110000"/>
              </a:lnSpc>
              <a:spcBef>
                <a:spcPts val="1200"/>
              </a:spcBef>
              <a:spcAft>
                <a:spcPts val="0"/>
              </a:spcAft>
              <a:buClr>
                <a:srgbClr val="888888"/>
              </a:buClr>
              <a:buSzPts val="1500"/>
              <a:buNone/>
              <a:defRPr sz="1500">
                <a:solidFill>
                  <a:srgbClr val="888888"/>
                </a:solidFill>
              </a:defRPr>
            </a:lvl2pPr>
            <a:lvl3pPr marL="1371600" lvl="2" indent="-228600" algn="l" rtl="0">
              <a:lnSpc>
                <a:spcPct val="110000"/>
              </a:lnSpc>
              <a:spcBef>
                <a:spcPts val="1200"/>
              </a:spcBef>
              <a:spcAft>
                <a:spcPts val="0"/>
              </a:spcAft>
              <a:buClr>
                <a:srgbClr val="888888"/>
              </a:buClr>
              <a:buSzPts val="1400"/>
              <a:buNone/>
              <a:defRPr sz="1400">
                <a:solidFill>
                  <a:srgbClr val="888888"/>
                </a:solidFill>
              </a:defRPr>
            </a:lvl3pPr>
            <a:lvl4pPr marL="1828800" lvl="3" indent="-228600" algn="l" rtl="0">
              <a:lnSpc>
                <a:spcPct val="110000"/>
              </a:lnSpc>
              <a:spcBef>
                <a:spcPts val="1200"/>
              </a:spcBef>
              <a:spcAft>
                <a:spcPts val="0"/>
              </a:spcAft>
              <a:buClr>
                <a:srgbClr val="888888"/>
              </a:buClr>
              <a:buSzPts val="1200"/>
              <a:buNone/>
              <a:defRPr sz="1200">
                <a:solidFill>
                  <a:srgbClr val="888888"/>
                </a:solidFill>
              </a:defRPr>
            </a:lvl4pPr>
            <a:lvl5pPr marL="2286000" lvl="4" indent="-228600" algn="l" rtl="0">
              <a:lnSpc>
                <a:spcPct val="11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67" name="Google Shape;67;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 name="Google Shape;69;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5"/>
          <p:cNvSpPr/>
          <p:nvPr/>
        </p:nvSpPr>
        <p:spPr>
          <a:xfrm>
            <a:off x="418657" y="0"/>
            <a:ext cx="8375700" cy="1514100"/>
          </a:xfrm>
          <a:prstGeom prst="rect">
            <a:avLst/>
          </a:prstGeom>
          <a:solidFill>
            <a:schemeClr val="lt1"/>
          </a:solidFill>
          <a:ln w="9525"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 name="Google Shape;78;p15"/>
          <p:cNvSpPr/>
          <p:nvPr/>
        </p:nvSpPr>
        <p:spPr>
          <a:xfrm>
            <a:off x="425196" y="0"/>
            <a:ext cx="8366700" cy="150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 name="Google Shape;79;p15"/>
          <p:cNvSpPr/>
          <p:nvPr/>
        </p:nvSpPr>
        <p:spPr>
          <a:xfrm>
            <a:off x="374125" y="590514"/>
            <a:ext cx="96000" cy="52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 name="Google Shape;80;p15"/>
          <p:cNvSpPr txBox="1">
            <a:spLocks noGrp="1"/>
          </p:cNvSpPr>
          <p:nvPr>
            <p:ph type="title"/>
          </p:nvPr>
        </p:nvSpPr>
        <p:spPr>
          <a:xfrm>
            <a:off x="836676" y="411480"/>
            <a:ext cx="7626300" cy="884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000"/>
              <a:buFont typeface="Arial"/>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5"/>
          <p:cNvSpPr txBox="1">
            <a:spLocks noGrp="1"/>
          </p:cNvSpPr>
          <p:nvPr>
            <p:ph type="body" idx="1"/>
          </p:nvPr>
        </p:nvSpPr>
        <p:spPr>
          <a:xfrm>
            <a:off x="836676" y="1858518"/>
            <a:ext cx="7626300" cy="27708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800"/>
              </a:spcBef>
              <a:spcAft>
                <a:spcPts val="0"/>
              </a:spcAft>
              <a:buClr>
                <a:schemeClr val="dk1"/>
              </a:buClr>
              <a:buSzPts val="1400"/>
              <a:buChar char="•"/>
              <a:defRPr/>
            </a:lvl1pPr>
            <a:lvl2pPr marL="914400" lvl="1" indent="-317500" algn="l" rtl="0">
              <a:lnSpc>
                <a:spcPct val="110000"/>
              </a:lnSpc>
              <a:spcBef>
                <a:spcPts val="400"/>
              </a:spcBef>
              <a:spcAft>
                <a:spcPts val="0"/>
              </a:spcAft>
              <a:buClr>
                <a:schemeClr val="dk1"/>
              </a:buClr>
              <a:buSzPts val="1400"/>
              <a:buChar char="•"/>
              <a:defRPr/>
            </a:lvl2pPr>
            <a:lvl3pPr marL="1371600" lvl="2" indent="-317500" algn="l" rtl="0">
              <a:lnSpc>
                <a:spcPct val="110000"/>
              </a:lnSpc>
              <a:spcBef>
                <a:spcPts val="400"/>
              </a:spcBef>
              <a:spcAft>
                <a:spcPts val="0"/>
              </a:spcAft>
              <a:buClr>
                <a:schemeClr val="dk1"/>
              </a:buClr>
              <a:buSzPts val="1400"/>
              <a:buChar char="•"/>
              <a:defRPr/>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5"/>
          <p:cNvSpPr txBox="1">
            <a:spLocks noGrp="1"/>
          </p:cNvSpPr>
          <p:nvPr>
            <p:ph type="dt" idx="10"/>
          </p:nvPr>
        </p:nvSpPr>
        <p:spPr>
          <a:xfrm>
            <a:off x="836676"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5"/>
          <p:cNvSpPr txBox="1">
            <a:spLocks noGrp="1"/>
          </p:cNvSpPr>
          <p:nvPr>
            <p:ph type="sldNum" idx="12"/>
          </p:nvPr>
        </p:nvSpPr>
        <p:spPr>
          <a:xfrm>
            <a:off x="6405372"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6"/>
          <p:cNvSpPr/>
          <p:nvPr/>
        </p:nvSpPr>
        <p:spPr>
          <a:xfrm>
            <a:off x="418658" y="3736066"/>
            <a:ext cx="8351400" cy="617100"/>
          </a:xfrm>
          <a:prstGeom prst="rect">
            <a:avLst/>
          </a:prstGeom>
          <a:solidFill>
            <a:schemeClr val="lt1"/>
          </a:solidFill>
          <a:ln w="12700"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7" name="Google Shape;87;p16"/>
          <p:cNvSpPr/>
          <p:nvPr/>
        </p:nvSpPr>
        <p:spPr>
          <a:xfrm>
            <a:off x="374125" y="3838936"/>
            <a:ext cx="109800" cy="4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8" name="Google Shape;88;p16"/>
          <p:cNvSpPr txBox="1">
            <a:spLocks noGrp="1"/>
          </p:cNvSpPr>
          <p:nvPr>
            <p:ph type="title"/>
          </p:nvPr>
        </p:nvSpPr>
        <p:spPr>
          <a:xfrm>
            <a:off x="418338" y="480060"/>
            <a:ext cx="8167800" cy="30861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5000"/>
              <a:buFont typeface="Arial"/>
              <a:buNone/>
              <a:defRPr sz="5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6"/>
          <p:cNvSpPr txBox="1">
            <a:spLocks noGrp="1"/>
          </p:cNvSpPr>
          <p:nvPr>
            <p:ph type="body" idx="1"/>
          </p:nvPr>
        </p:nvSpPr>
        <p:spPr>
          <a:xfrm>
            <a:off x="630936" y="3826764"/>
            <a:ext cx="7955400" cy="438900"/>
          </a:xfrm>
          <a:prstGeom prst="rect">
            <a:avLst/>
          </a:prstGeom>
          <a:noFill/>
          <a:ln>
            <a:noFill/>
          </a:ln>
        </p:spPr>
        <p:txBody>
          <a:bodyPr spcFirstLastPara="1" wrap="square" lIns="68575" tIns="34275" rIns="68575" bIns="34275" anchor="ctr" anchorCtr="0">
            <a:noAutofit/>
          </a:bodyPr>
          <a:lstStyle>
            <a:lvl1pPr marL="457200" lvl="0" indent="-228600" algn="l" rtl="0">
              <a:lnSpc>
                <a:spcPct val="110000"/>
              </a:lnSpc>
              <a:spcBef>
                <a:spcPts val="800"/>
              </a:spcBef>
              <a:spcAft>
                <a:spcPts val="0"/>
              </a:spcAft>
              <a:buClr>
                <a:schemeClr val="dk1"/>
              </a:buClr>
              <a:buSzPts val="1500"/>
              <a:buNone/>
              <a:defRPr sz="1500">
                <a:solidFill>
                  <a:schemeClr val="dk1"/>
                </a:solidFill>
              </a:defRPr>
            </a:lvl1pPr>
            <a:lvl2pPr marL="914400" lvl="1" indent="-228600" algn="l" rtl="0">
              <a:lnSpc>
                <a:spcPct val="110000"/>
              </a:lnSpc>
              <a:spcBef>
                <a:spcPts val="400"/>
              </a:spcBef>
              <a:spcAft>
                <a:spcPts val="0"/>
              </a:spcAft>
              <a:buClr>
                <a:srgbClr val="888888"/>
              </a:buClr>
              <a:buSzPts val="1500"/>
              <a:buNone/>
              <a:defRPr sz="1500">
                <a:solidFill>
                  <a:srgbClr val="888888"/>
                </a:solidFill>
              </a:defRPr>
            </a:lvl2pPr>
            <a:lvl3pPr marL="1371600" lvl="2" indent="-228600" algn="l" rtl="0">
              <a:lnSpc>
                <a:spcPct val="110000"/>
              </a:lnSpc>
              <a:spcBef>
                <a:spcPts val="400"/>
              </a:spcBef>
              <a:spcAft>
                <a:spcPts val="0"/>
              </a:spcAft>
              <a:buClr>
                <a:srgbClr val="888888"/>
              </a:buClr>
              <a:buSzPts val="1400"/>
              <a:buNone/>
              <a:defRPr sz="1400">
                <a:solidFill>
                  <a:srgbClr val="888888"/>
                </a:solidFill>
              </a:defRPr>
            </a:lvl3pPr>
            <a:lvl4pPr marL="1828800" lvl="3" indent="-228600" algn="l" rtl="0">
              <a:lnSpc>
                <a:spcPct val="110000"/>
              </a:lnSpc>
              <a:spcBef>
                <a:spcPts val="400"/>
              </a:spcBef>
              <a:spcAft>
                <a:spcPts val="0"/>
              </a:spcAft>
              <a:buClr>
                <a:srgbClr val="888888"/>
              </a:buClr>
              <a:buSzPts val="1200"/>
              <a:buNone/>
              <a:defRPr sz="1200">
                <a:solidFill>
                  <a:srgbClr val="888888"/>
                </a:solidFill>
              </a:defRPr>
            </a:lvl4pPr>
            <a:lvl5pPr marL="2286000" lvl="4" indent="-228600" algn="l" rtl="0">
              <a:lnSpc>
                <a:spcPct val="11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0" name="Google Shape;9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432054" y="843534"/>
            <a:ext cx="8277600" cy="2379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6000"/>
              <a:buFont typeface="Arial"/>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17"/>
          <p:cNvSpPr txBox="1">
            <a:spLocks noGrp="1"/>
          </p:cNvSpPr>
          <p:nvPr>
            <p:ph type="subTitle" idx="1"/>
          </p:nvPr>
        </p:nvSpPr>
        <p:spPr>
          <a:xfrm>
            <a:off x="432054" y="3545586"/>
            <a:ext cx="8277600" cy="1111200"/>
          </a:xfrm>
          <a:prstGeom prst="rect">
            <a:avLst/>
          </a:prstGeom>
          <a:noFill/>
          <a:ln>
            <a:noFill/>
          </a:ln>
        </p:spPr>
        <p:txBody>
          <a:bodyPr spcFirstLastPara="1" wrap="square" lIns="68575" tIns="34275" rIns="68575" bIns="34275" anchor="t" anchorCtr="0">
            <a:noAutofit/>
          </a:bodyPr>
          <a:lstStyle>
            <a:lvl1pPr lvl="0" algn="l" rtl="0">
              <a:lnSpc>
                <a:spcPct val="110000"/>
              </a:lnSpc>
              <a:spcBef>
                <a:spcPts val="800"/>
              </a:spcBef>
              <a:spcAft>
                <a:spcPts val="0"/>
              </a:spcAft>
              <a:buClr>
                <a:schemeClr val="dk1"/>
              </a:buClr>
              <a:buSzPts val="2100"/>
              <a:buNone/>
              <a:defRPr sz="2100"/>
            </a:lvl1pPr>
            <a:lvl2pPr lvl="1" algn="ctr" rtl="0">
              <a:lnSpc>
                <a:spcPct val="110000"/>
              </a:lnSpc>
              <a:spcBef>
                <a:spcPts val="400"/>
              </a:spcBef>
              <a:spcAft>
                <a:spcPts val="0"/>
              </a:spcAft>
              <a:buClr>
                <a:schemeClr val="dk1"/>
              </a:buClr>
              <a:buSzPts val="1500"/>
              <a:buNone/>
              <a:defRPr sz="1500"/>
            </a:lvl2pPr>
            <a:lvl3pPr lvl="2" algn="ctr" rtl="0">
              <a:lnSpc>
                <a:spcPct val="110000"/>
              </a:lnSpc>
              <a:spcBef>
                <a:spcPts val="400"/>
              </a:spcBef>
              <a:spcAft>
                <a:spcPts val="0"/>
              </a:spcAft>
              <a:buClr>
                <a:schemeClr val="dk1"/>
              </a:buClr>
              <a:buSzPts val="1400"/>
              <a:buNone/>
              <a:defRPr sz="1400"/>
            </a:lvl3pPr>
            <a:lvl4pPr lvl="3" algn="ctr" rtl="0">
              <a:lnSpc>
                <a:spcPct val="110000"/>
              </a:lnSpc>
              <a:spcBef>
                <a:spcPts val="400"/>
              </a:spcBef>
              <a:spcAft>
                <a:spcPts val="0"/>
              </a:spcAft>
              <a:buClr>
                <a:schemeClr val="dk1"/>
              </a:buClr>
              <a:buSzPts val="1200"/>
              <a:buNone/>
              <a:defRPr sz="1200"/>
            </a:lvl4pPr>
            <a:lvl5pPr lvl="4" algn="ctr" rtl="0">
              <a:lnSpc>
                <a:spcPct val="11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6" name="Google Shape;96;p17"/>
          <p:cNvSpPr txBox="1">
            <a:spLocks noGrp="1"/>
          </p:cNvSpPr>
          <p:nvPr>
            <p:ph type="dt" idx="10"/>
          </p:nvPr>
        </p:nvSpPr>
        <p:spPr>
          <a:xfrm>
            <a:off x="432054"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7"/>
          <p:cNvSpPr txBox="1">
            <a:spLocks noGrp="1"/>
          </p:cNvSpPr>
          <p:nvPr>
            <p:ph type="sldNum" idx="12"/>
          </p:nvPr>
        </p:nvSpPr>
        <p:spPr>
          <a:xfrm>
            <a:off x="665226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7"/>
          <p:cNvSpPr/>
          <p:nvPr/>
        </p:nvSpPr>
        <p:spPr>
          <a:xfrm rot="5400000">
            <a:off x="643155" y="260162"/>
            <a:ext cx="109800" cy="52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0" name="Google Shape;100;p17"/>
          <p:cNvSpPr/>
          <p:nvPr/>
        </p:nvSpPr>
        <p:spPr>
          <a:xfrm rot="10800000" flipH="1">
            <a:off x="433989" y="3375817"/>
            <a:ext cx="8275800" cy="13800"/>
          </a:xfrm>
          <a:prstGeom prst="rect">
            <a:avLst/>
          </a:prstGeom>
          <a:solidFill>
            <a:srgbClr val="B7D1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8"/>
          <p:cNvSpPr/>
          <p:nvPr/>
        </p:nvSpPr>
        <p:spPr>
          <a:xfrm>
            <a:off x="418657" y="0"/>
            <a:ext cx="8375700" cy="1514100"/>
          </a:xfrm>
          <a:prstGeom prst="rect">
            <a:avLst/>
          </a:prstGeom>
          <a:solidFill>
            <a:schemeClr val="lt1"/>
          </a:solidFill>
          <a:ln w="9525"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3" name="Google Shape;103;p18"/>
          <p:cNvSpPr/>
          <p:nvPr/>
        </p:nvSpPr>
        <p:spPr>
          <a:xfrm>
            <a:off x="425196" y="0"/>
            <a:ext cx="8366700" cy="150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4" name="Google Shape;104;p18"/>
          <p:cNvSpPr/>
          <p:nvPr/>
        </p:nvSpPr>
        <p:spPr>
          <a:xfrm>
            <a:off x="374125" y="590514"/>
            <a:ext cx="96000" cy="52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5" name="Google Shape;105;p18"/>
          <p:cNvSpPr txBox="1">
            <a:spLocks noGrp="1"/>
          </p:cNvSpPr>
          <p:nvPr>
            <p:ph type="title"/>
          </p:nvPr>
        </p:nvSpPr>
        <p:spPr>
          <a:xfrm>
            <a:off x="836676" y="411480"/>
            <a:ext cx="7626300" cy="884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000"/>
              <a:buFont typeface="Arial"/>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8"/>
          <p:cNvSpPr txBox="1">
            <a:spLocks noGrp="1"/>
          </p:cNvSpPr>
          <p:nvPr>
            <p:ph type="body" idx="1"/>
          </p:nvPr>
        </p:nvSpPr>
        <p:spPr>
          <a:xfrm>
            <a:off x="836676" y="1858518"/>
            <a:ext cx="3703200" cy="27708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800"/>
              </a:spcBef>
              <a:spcAft>
                <a:spcPts val="0"/>
              </a:spcAft>
              <a:buClr>
                <a:schemeClr val="dk1"/>
              </a:buClr>
              <a:buSzPts val="1400"/>
              <a:buChar char="•"/>
              <a:defRPr/>
            </a:lvl1pPr>
            <a:lvl2pPr marL="914400" lvl="1" indent="-317500" algn="l" rtl="0">
              <a:lnSpc>
                <a:spcPct val="110000"/>
              </a:lnSpc>
              <a:spcBef>
                <a:spcPts val="400"/>
              </a:spcBef>
              <a:spcAft>
                <a:spcPts val="0"/>
              </a:spcAft>
              <a:buClr>
                <a:schemeClr val="dk1"/>
              </a:buClr>
              <a:buSzPts val="1400"/>
              <a:buChar char="•"/>
              <a:defRPr/>
            </a:lvl2pPr>
            <a:lvl3pPr marL="1371600" lvl="2" indent="-317500" algn="l" rtl="0">
              <a:lnSpc>
                <a:spcPct val="110000"/>
              </a:lnSpc>
              <a:spcBef>
                <a:spcPts val="400"/>
              </a:spcBef>
              <a:spcAft>
                <a:spcPts val="0"/>
              </a:spcAft>
              <a:buClr>
                <a:schemeClr val="dk1"/>
              </a:buClr>
              <a:buSzPts val="1400"/>
              <a:buChar char="•"/>
              <a:defRPr/>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18"/>
          <p:cNvSpPr txBox="1">
            <a:spLocks noGrp="1"/>
          </p:cNvSpPr>
          <p:nvPr>
            <p:ph type="body" idx="2"/>
          </p:nvPr>
        </p:nvSpPr>
        <p:spPr>
          <a:xfrm>
            <a:off x="4759452" y="1858518"/>
            <a:ext cx="3703200" cy="27708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800"/>
              </a:spcBef>
              <a:spcAft>
                <a:spcPts val="0"/>
              </a:spcAft>
              <a:buClr>
                <a:schemeClr val="dk1"/>
              </a:buClr>
              <a:buSzPts val="1400"/>
              <a:buChar char="•"/>
              <a:defRPr/>
            </a:lvl1pPr>
            <a:lvl2pPr marL="914400" lvl="1" indent="-317500" algn="l" rtl="0">
              <a:lnSpc>
                <a:spcPct val="110000"/>
              </a:lnSpc>
              <a:spcBef>
                <a:spcPts val="400"/>
              </a:spcBef>
              <a:spcAft>
                <a:spcPts val="0"/>
              </a:spcAft>
              <a:buClr>
                <a:schemeClr val="dk1"/>
              </a:buClr>
              <a:buSzPts val="1400"/>
              <a:buChar char="•"/>
              <a:defRPr/>
            </a:lvl2pPr>
            <a:lvl3pPr marL="1371600" lvl="2" indent="-317500" algn="l" rtl="0">
              <a:lnSpc>
                <a:spcPct val="110000"/>
              </a:lnSpc>
              <a:spcBef>
                <a:spcPts val="400"/>
              </a:spcBef>
              <a:spcAft>
                <a:spcPts val="0"/>
              </a:spcAft>
              <a:buClr>
                <a:schemeClr val="dk1"/>
              </a:buClr>
              <a:buSzPts val="1400"/>
              <a:buChar char="•"/>
              <a:defRPr/>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18"/>
          <p:cNvSpPr txBox="1">
            <a:spLocks noGrp="1"/>
          </p:cNvSpPr>
          <p:nvPr>
            <p:ph type="dt" idx="10"/>
          </p:nvPr>
        </p:nvSpPr>
        <p:spPr>
          <a:xfrm>
            <a:off x="836676"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8"/>
          <p:cNvSpPr txBox="1">
            <a:spLocks noGrp="1"/>
          </p:cNvSpPr>
          <p:nvPr>
            <p:ph type="sldNum" idx="12"/>
          </p:nvPr>
        </p:nvSpPr>
        <p:spPr>
          <a:xfrm>
            <a:off x="6405372"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9"/>
          <p:cNvSpPr/>
          <p:nvPr/>
        </p:nvSpPr>
        <p:spPr>
          <a:xfrm>
            <a:off x="418657" y="0"/>
            <a:ext cx="8375700" cy="1514100"/>
          </a:xfrm>
          <a:prstGeom prst="rect">
            <a:avLst/>
          </a:prstGeom>
          <a:solidFill>
            <a:schemeClr val="lt1"/>
          </a:solidFill>
          <a:ln w="9525"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3" name="Google Shape;113;p19"/>
          <p:cNvSpPr/>
          <p:nvPr/>
        </p:nvSpPr>
        <p:spPr>
          <a:xfrm>
            <a:off x="425196" y="0"/>
            <a:ext cx="8366700" cy="150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4" name="Google Shape;114;p19"/>
          <p:cNvSpPr/>
          <p:nvPr/>
        </p:nvSpPr>
        <p:spPr>
          <a:xfrm>
            <a:off x="374125" y="590514"/>
            <a:ext cx="96000" cy="52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5" name="Google Shape;115;p19"/>
          <p:cNvSpPr txBox="1">
            <a:spLocks noGrp="1"/>
          </p:cNvSpPr>
          <p:nvPr>
            <p:ph type="title"/>
          </p:nvPr>
        </p:nvSpPr>
        <p:spPr>
          <a:xfrm>
            <a:off x="836676" y="411480"/>
            <a:ext cx="7626300" cy="884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000"/>
              <a:buFont typeface="Arial"/>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9"/>
          <p:cNvSpPr txBox="1">
            <a:spLocks noGrp="1"/>
          </p:cNvSpPr>
          <p:nvPr>
            <p:ph type="body" idx="1"/>
          </p:nvPr>
        </p:nvSpPr>
        <p:spPr>
          <a:xfrm>
            <a:off x="836676" y="1779488"/>
            <a:ext cx="3703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110000"/>
              </a:lnSpc>
              <a:spcBef>
                <a:spcPts val="800"/>
              </a:spcBef>
              <a:spcAft>
                <a:spcPts val="0"/>
              </a:spcAft>
              <a:buClr>
                <a:schemeClr val="dk1"/>
              </a:buClr>
              <a:buSzPts val="1800"/>
              <a:buNone/>
              <a:defRPr sz="1800" b="1" cap="none"/>
            </a:lvl1pPr>
            <a:lvl2pPr marL="914400" lvl="1" indent="-228600" algn="l" rtl="0">
              <a:lnSpc>
                <a:spcPct val="110000"/>
              </a:lnSpc>
              <a:spcBef>
                <a:spcPts val="400"/>
              </a:spcBef>
              <a:spcAft>
                <a:spcPts val="0"/>
              </a:spcAft>
              <a:buClr>
                <a:schemeClr val="dk1"/>
              </a:buClr>
              <a:buSzPts val="1500"/>
              <a:buNone/>
              <a:defRPr sz="1500" b="1"/>
            </a:lvl2pPr>
            <a:lvl3pPr marL="1371600" lvl="2" indent="-228600" algn="l" rtl="0">
              <a:lnSpc>
                <a:spcPct val="110000"/>
              </a:lnSpc>
              <a:spcBef>
                <a:spcPts val="400"/>
              </a:spcBef>
              <a:spcAft>
                <a:spcPts val="0"/>
              </a:spcAft>
              <a:buClr>
                <a:schemeClr val="dk1"/>
              </a:buClr>
              <a:buSzPts val="1400"/>
              <a:buNone/>
              <a:defRPr sz="1400" b="1"/>
            </a:lvl3pPr>
            <a:lvl4pPr marL="1828800" lvl="3" indent="-228600" algn="l" rtl="0">
              <a:lnSpc>
                <a:spcPct val="110000"/>
              </a:lnSpc>
              <a:spcBef>
                <a:spcPts val="400"/>
              </a:spcBef>
              <a:spcAft>
                <a:spcPts val="0"/>
              </a:spcAft>
              <a:buClr>
                <a:schemeClr val="dk1"/>
              </a:buClr>
              <a:buSzPts val="1200"/>
              <a:buNone/>
              <a:defRPr sz="1200" b="1"/>
            </a:lvl4pPr>
            <a:lvl5pPr marL="2286000" lvl="4" indent="-228600" algn="l" rtl="0">
              <a:lnSpc>
                <a:spcPct val="11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7" name="Google Shape;117;p19"/>
          <p:cNvSpPr txBox="1">
            <a:spLocks noGrp="1"/>
          </p:cNvSpPr>
          <p:nvPr>
            <p:ph type="body" idx="2"/>
          </p:nvPr>
        </p:nvSpPr>
        <p:spPr>
          <a:xfrm>
            <a:off x="836676" y="2402766"/>
            <a:ext cx="3703200" cy="2226300"/>
          </a:xfrm>
          <a:prstGeom prst="rect">
            <a:avLst/>
          </a:prstGeom>
          <a:noFill/>
          <a:ln>
            <a:noFill/>
          </a:ln>
        </p:spPr>
        <p:txBody>
          <a:bodyPr spcFirstLastPara="1" wrap="square" lIns="68575" tIns="34275" rIns="68575" bIns="34275" anchor="t" anchorCtr="0">
            <a:noAutofit/>
          </a:bodyPr>
          <a:lstStyle>
            <a:lvl1pPr marL="457200" lvl="0" indent="-342900" algn="l" rtl="0">
              <a:lnSpc>
                <a:spcPct val="110000"/>
              </a:lnSpc>
              <a:spcBef>
                <a:spcPts val="800"/>
              </a:spcBef>
              <a:spcAft>
                <a:spcPts val="0"/>
              </a:spcAft>
              <a:buClr>
                <a:schemeClr val="dk1"/>
              </a:buClr>
              <a:buSzPts val="1800"/>
              <a:buChar char="•"/>
              <a:defRPr sz="1800"/>
            </a:lvl1pPr>
            <a:lvl2pPr marL="914400" lvl="1" indent="-323850" algn="l" rtl="0">
              <a:lnSpc>
                <a:spcPct val="110000"/>
              </a:lnSpc>
              <a:spcBef>
                <a:spcPts val="400"/>
              </a:spcBef>
              <a:spcAft>
                <a:spcPts val="0"/>
              </a:spcAft>
              <a:buClr>
                <a:schemeClr val="dk1"/>
              </a:buClr>
              <a:buSzPts val="1500"/>
              <a:buChar char="•"/>
              <a:defRPr sz="1500"/>
            </a:lvl2pPr>
            <a:lvl3pPr marL="1371600" lvl="2" indent="-317500" algn="l" rtl="0">
              <a:lnSpc>
                <a:spcPct val="110000"/>
              </a:lnSpc>
              <a:spcBef>
                <a:spcPts val="400"/>
              </a:spcBef>
              <a:spcAft>
                <a:spcPts val="0"/>
              </a:spcAft>
              <a:buClr>
                <a:schemeClr val="dk1"/>
              </a:buClr>
              <a:buSzPts val="1400"/>
              <a:buChar char="•"/>
              <a:defRPr sz="1400"/>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19"/>
          <p:cNvSpPr txBox="1">
            <a:spLocks noGrp="1"/>
          </p:cNvSpPr>
          <p:nvPr>
            <p:ph type="body" idx="3"/>
          </p:nvPr>
        </p:nvSpPr>
        <p:spPr>
          <a:xfrm>
            <a:off x="4759452" y="1779488"/>
            <a:ext cx="3703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110000"/>
              </a:lnSpc>
              <a:spcBef>
                <a:spcPts val="800"/>
              </a:spcBef>
              <a:spcAft>
                <a:spcPts val="0"/>
              </a:spcAft>
              <a:buClr>
                <a:schemeClr val="dk1"/>
              </a:buClr>
              <a:buSzPts val="1800"/>
              <a:buNone/>
              <a:defRPr sz="1800" b="1" cap="none"/>
            </a:lvl1pPr>
            <a:lvl2pPr marL="914400" lvl="1" indent="-228600" algn="l" rtl="0">
              <a:lnSpc>
                <a:spcPct val="110000"/>
              </a:lnSpc>
              <a:spcBef>
                <a:spcPts val="400"/>
              </a:spcBef>
              <a:spcAft>
                <a:spcPts val="0"/>
              </a:spcAft>
              <a:buClr>
                <a:schemeClr val="dk1"/>
              </a:buClr>
              <a:buSzPts val="1500"/>
              <a:buNone/>
              <a:defRPr sz="1500" b="1"/>
            </a:lvl2pPr>
            <a:lvl3pPr marL="1371600" lvl="2" indent="-228600" algn="l" rtl="0">
              <a:lnSpc>
                <a:spcPct val="110000"/>
              </a:lnSpc>
              <a:spcBef>
                <a:spcPts val="400"/>
              </a:spcBef>
              <a:spcAft>
                <a:spcPts val="0"/>
              </a:spcAft>
              <a:buClr>
                <a:schemeClr val="dk1"/>
              </a:buClr>
              <a:buSzPts val="1400"/>
              <a:buNone/>
              <a:defRPr sz="1400" b="1"/>
            </a:lvl3pPr>
            <a:lvl4pPr marL="1828800" lvl="3" indent="-228600" algn="l" rtl="0">
              <a:lnSpc>
                <a:spcPct val="110000"/>
              </a:lnSpc>
              <a:spcBef>
                <a:spcPts val="400"/>
              </a:spcBef>
              <a:spcAft>
                <a:spcPts val="0"/>
              </a:spcAft>
              <a:buClr>
                <a:schemeClr val="dk1"/>
              </a:buClr>
              <a:buSzPts val="1200"/>
              <a:buNone/>
              <a:defRPr sz="1200" b="1"/>
            </a:lvl4pPr>
            <a:lvl5pPr marL="2286000" lvl="4" indent="-228600" algn="l" rtl="0">
              <a:lnSpc>
                <a:spcPct val="11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9" name="Google Shape;119;p19"/>
          <p:cNvSpPr txBox="1">
            <a:spLocks noGrp="1"/>
          </p:cNvSpPr>
          <p:nvPr>
            <p:ph type="body" idx="4"/>
          </p:nvPr>
        </p:nvSpPr>
        <p:spPr>
          <a:xfrm>
            <a:off x="4759452" y="2402765"/>
            <a:ext cx="3703200" cy="2226300"/>
          </a:xfrm>
          <a:prstGeom prst="rect">
            <a:avLst/>
          </a:prstGeom>
          <a:noFill/>
          <a:ln>
            <a:noFill/>
          </a:ln>
        </p:spPr>
        <p:txBody>
          <a:bodyPr spcFirstLastPara="1" wrap="square" lIns="68575" tIns="34275" rIns="68575" bIns="34275" anchor="t" anchorCtr="0">
            <a:noAutofit/>
          </a:bodyPr>
          <a:lstStyle>
            <a:lvl1pPr marL="457200" lvl="0" indent="-342900" algn="l" rtl="0">
              <a:lnSpc>
                <a:spcPct val="110000"/>
              </a:lnSpc>
              <a:spcBef>
                <a:spcPts val="800"/>
              </a:spcBef>
              <a:spcAft>
                <a:spcPts val="0"/>
              </a:spcAft>
              <a:buClr>
                <a:schemeClr val="dk1"/>
              </a:buClr>
              <a:buSzPts val="1800"/>
              <a:buChar char="•"/>
              <a:defRPr sz="1800"/>
            </a:lvl1pPr>
            <a:lvl2pPr marL="914400" lvl="1" indent="-323850" algn="l" rtl="0">
              <a:lnSpc>
                <a:spcPct val="110000"/>
              </a:lnSpc>
              <a:spcBef>
                <a:spcPts val="400"/>
              </a:spcBef>
              <a:spcAft>
                <a:spcPts val="0"/>
              </a:spcAft>
              <a:buClr>
                <a:schemeClr val="dk1"/>
              </a:buClr>
              <a:buSzPts val="1500"/>
              <a:buChar char="•"/>
              <a:defRPr sz="1500"/>
            </a:lvl2pPr>
            <a:lvl3pPr marL="1371600" lvl="2" indent="-317500" algn="l" rtl="0">
              <a:lnSpc>
                <a:spcPct val="110000"/>
              </a:lnSpc>
              <a:spcBef>
                <a:spcPts val="400"/>
              </a:spcBef>
              <a:spcAft>
                <a:spcPts val="0"/>
              </a:spcAft>
              <a:buClr>
                <a:schemeClr val="dk1"/>
              </a:buClr>
              <a:buSzPts val="1400"/>
              <a:buChar char="•"/>
              <a:defRPr sz="1400"/>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19"/>
          <p:cNvSpPr txBox="1">
            <a:spLocks noGrp="1"/>
          </p:cNvSpPr>
          <p:nvPr>
            <p:ph type="dt" idx="10"/>
          </p:nvPr>
        </p:nvSpPr>
        <p:spPr>
          <a:xfrm>
            <a:off x="836676"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19"/>
          <p:cNvSpPr txBox="1">
            <a:spLocks noGrp="1"/>
          </p:cNvSpPr>
          <p:nvPr>
            <p:ph type="sldNum" idx="12"/>
          </p:nvPr>
        </p:nvSpPr>
        <p:spPr>
          <a:xfrm>
            <a:off x="6405372"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20"/>
          <p:cNvSpPr/>
          <p:nvPr/>
        </p:nvSpPr>
        <p:spPr>
          <a:xfrm>
            <a:off x="499390" y="1150144"/>
            <a:ext cx="8187600" cy="2843100"/>
          </a:xfrm>
          <a:prstGeom prst="rect">
            <a:avLst/>
          </a:prstGeom>
          <a:solidFill>
            <a:schemeClr val="lt1"/>
          </a:solidFill>
          <a:ln w="12700" cap="flat" cmpd="sng">
            <a:solidFill>
              <a:srgbClr val="E1EFEF"/>
            </a:solidFill>
            <a:prstDash val="solid"/>
            <a:miter lim="800000"/>
            <a:headEnd type="none" w="sm" len="sm"/>
            <a:tailEnd type="none" w="sm" len="sm"/>
          </a:ln>
          <a:effectLst>
            <a:outerShdw blurRad="50800" dist="38100" dir="2700000" algn="tl" rotWithShape="0">
              <a:srgbClr val="CBD2C7">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25" name="Google Shape;125;p20"/>
          <p:cNvSpPr/>
          <p:nvPr/>
        </p:nvSpPr>
        <p:spPr>
          <a:xfrm>
            <a:off x="456813" y="2228849"/>
            <a:ext cx="96000" cy="685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26" name="Google Shape;126;p20"/>
          <p:cNvSpPr txBox="1">
            <a:spLocks noGrp="1"/>
          </p:cNvSpPr>
          <p:nvPr>
            <p:ph type="title"/>
          </p:nvPr>
        </p:nvSpPr>
        <p:spPr>
          <a:xfrm>
            <a:off x="809244" y="1453896"/>
            <a:ext cx="7632900" cy="2242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4100"/>
              <a:buFont typeface="Arial"/>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2"/>
          <p:cNvSpPr/>
          <p:nvPr/>
        </p:nvSpPr>
        <p:spPr>
          <a:xfrm>
            <a:off x="418658" y="871525"/>
            <a:ext cx="2805600" cy="3482400"/>
          </a:xfrm>
          <a:prstGeom prst="rect">
            <a:avLst/>
          </a:prstGeom>
          <a:solidFill>
            <a:schemeClr val="lt1"/>
          </a:solidFill>
          <a:ln w="12700"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6" name="Google Shape;136;p22"/>
          <p:cNvSpPr/>
          <p:nvPr/>
        </p:nvSpPr>
        <p:spPr>
          <a:xfrm>
            <a:off x="374125" y="1213781"/>
            <a:ext cx="109800" cy="61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7" name="Google Shape;137;p22"/>
          <p:cNvSpPr txBox="1">
            <a:spLocks noGrp="1"/>
          </p:cNvSpPr>
          <p:nvPr>
            <p:ph type="title"/>
          </p:nvPr>
        </p:nvSpPr>
        <p:spPr>
          <a:xfrm>
            <a:off x="651510" y="1282446"/>
            <a:ext cx="2325000" cy="1282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600"/>
              <a:buFont typeface="Arial"/>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22"/>
          <p:cNvSpPr txBox="1">
            <a:spLocks noGrp="1"/>
          </p:cNvSpPr>
          <p:nvPr>
            <p:ph type="body" idx="1"/>
          </p:nvPr>
        </p:nvSpPr>
        <p:spPr>
          <a:xfrm>
            <a:off x="3723894" y="1282446"/>
            <a:ext cx="5047500" cy="3072300"/>
          </a:xfrm>
          <a:prstGeom prst="rect">
            <a:avLst/>
          </a:prstGeom>
          <a:noFill/>
          <a:ln>
            <a:noFill/>
          </a:ln>
        </p:spPr>
        <p:txBody>
          <a:bodyPr spcFirstLastPara="1" wrap="square" lIns="68575" tIns="34275" rIns="68575" bIns="34275" anchor="t" anchorCtr="0">
            <a:noAutofit/>
          </a:bodyPr>
          <a:lstStyle>
            <a:lvl1pPr marL="457200" lvl="0" indent="-361950" algn="l" rtl="0">
              <a:lnSpc>
                <a:spcPct val="110000"/>
              </a:lnSpc>
              <a:spcBef>
                <a:spcPts val="800"/>
              </a:spcBef>
              <a:spcAft>
                <a:spcPts val="0"/>
              </a:spcAft>
              <a:buClr>
                <a:schemeClr val="dk1"/>
              </a:buClr>
              <a:buSzPts val="2100"/>
              <a:buChar char="•"/>
              <a:defRPr sz="2100"/>
            </a:lvl1pPr>
            <a:lvl2pPr marL="914400" lvl="1" indent="-342900" algn="l" rtl="0">
              <a:lnSpc>
                <a:spcPct val="110000"/>
              </a:lnSpc>
              <a:spcBef>
                <a:spcPts val="400"/>
              </a:spcBef>
              <a:spcAft>
                <a:spcPts val="0"/>
              </a:spcAft>
              <a:buClr>
                <a:schemeClr val="dk1"/>
              </a:buClr>
              <a:buSzPts val="1800"/>
              <a:buChar char="•"/>
              <a:defRPr sz="1800"/>
            </a:lvl2pPr>
            <a:lvl3pPr marL="1371600" lvl="2" indent="-323850" algn="l" rtl="0">
              <a:lnSpc>
                <a:spcPct val="110000"/>
              </a:lnSpc>
              <a:spcBef>
                <a:spcPts val="400"/>
              </a:spcBef>
              <a:spcAft>
                <a:spcPts val="0"/>
              </a:spcAft>
              <a:buClr>
                <a:schemeClr val="dk1"/>
              </a:buClr>
              <a:buSzPts val="1500"/>
              <a:buChar char="•"/>
              <a:defRPr sz="1500"/>
            </a:lvl3pPr>
            <a:lvl4pPr marL="1828800" lvl="3" indent="-323850" algn="l" rtl="0">
              <a:lnSpc>
                <a:spcPct val="110000"/>
              </a:lnSpc>
              <a:spcBef>
                <a:spcPts val="400"/>
              </a:spcBef>
              <a:spcAft>
                <a:spcPts val="0"/>
              </a:spcAft>
              <a:buClr>
                <a:schemeClr val="dk1"/>
              </a:buClr>
              <a:buSzPts val="1500"/>
              <a:buChar char="•"/>
              <a:defRPr sz="1500"/>
            </a:lvl4pPr>
            <a:lvl5pPr marL="2286000" lvl="4" indent="-323850" algn="l" rtl="0">
              <a:lnSpc>
                <a:spcPct val="11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9" name="Google Shape;139;p22"/>
          <p:cNvSpPr txBox="1">
            <a:spLocks noGrp="1"/>
          </p:cNvSpPr>
          <p:nvPr>
            <p:ph type="body" idx="2"/>
          </p:nvPr>
        </p:nvSpPr>
        <p:spPr>
          <a:xfrm>
            <a:off x="651510" y="2571750"/>
            <a:ext cx="2325000" cy="15498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800"/>
              </a:spcBef>
              <a:spcAft>
                <a:spcPts val="0"/>
              </a:spcAft>
              <a:buClr>
                <a:schemeClr val="dk1"/>
              </a:buClr>
              <a:buSzPts val="1400"/>
              <a:buNone/>
              <a:defRPr sz="1400"/>
            </a:lvl1pPr>
            <a:lvl2pPr marL="914400" lvl="1" indent="-228600" algn="l" rtl="0">
              <a:lnSpc>
                <a:spcPct val="110000"/>
              </a:lnSpc>
              <a:spcBef>
                <a:spcPts val="400"/>
              </a:spcBef>
              <a:spcAft>
                <a:spcPts val="0"/>
              </a:spcAft>
              <a:buClr>
                <a:schemeClr val="dk1"/>
              </a:buClr>
              <a:buSzPts val="1100"/>
              <a:buNone/>
              <a:defRPr sz="1100"/>
            </a:lvl2pPr>
            <a:lvl3pPr marL="1371600" lvl="2" indent="-228600" algn="l" rtl="0">
              <a:lnSpc>
                <a:spcPct val="110000"/>
              </a:lnSpc>
              <a:spcBef>
                <a:spcPts val="400"/>
              </a:spcBef>
              <a:spcAft>
                <a:spcPts val="0"/>
              </a:spcAft>
              <a:buClr>
                <a:schemeClr val="dk1"/>
              </a:buClr>
              <a:buSzPts val="900"/>
              <a:buNone/>
              <a:defRPr sz="900"/>
            </a:lvl3pPr>
            <a:lvl4pPr marL="1828800" lvl="3" indent="-228600" algn="l" rtl="0">
              <a:lnSpc>
                <a:spcPct val="110000"/>
              </a:lnSpc>
              <a:spcBef>
                <a:spcPts val="400"/>
              </a:spcBef>
              <a:spcAft>
                <a:spcPts val="0"/>
              </a:spcAft>
              <a:buClr>
                <a:schemeClr val="dk1"/>
              </a:buClr>
              <a:buSzPts val="800"/>
              <a:buNone/>
              <a:defRPr sz="800"/>
            </a:lvl4pPr>
            <a:lvl5pPr marL="2286000" lvl="4" indent="-228600" algn="l" rtl="0">
              <a:lnSpc>
                <a:spcPct val="11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0" name="Google Shape;140;p22"/>
          <p:cNvSpPr txBox="1">
            <a:spLocks noGrp="1"/>
          </p:cNvSpPr>
          <p:nvPr>
            <p:ph type="dt" idx="10"/>
          </p:nvPr>
        </p:nvSpPr>
        <p:spPr>
          <a:xfrm>
            <a:off x="65151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23"/>
          <p:cNvSpPr/>
          <p:nvPr/>
        </p:nvSpPr>
        <p:spPr>
          <a:xfrm>
            <a:off x="418658" y="871525"/>
            <a:ext cx="2805600" cy="3482400"/>
          </a:xfrm>
          <a:prstGeom prst="rect">
            <a:avLst/>
          </a:prstGeom>
          <a:solidFill>
            <a:schemeClr val="lt1"/>
          </a:solidFill>
          <a:ln w="12700" cap="flat" cmpd="sng">
            <a:solidFill>
              <a:srgbClr val="E1EFEF"/>
            </a:solidFill>
            <a:prstDash val="solid"/>
            <a:miter lim="800000"/>
            <a:headEnd type="none" w="sm" len="sm"/>
            <a:tailEnd type="none" w="sm" len="sm"/>
          </a:ln>
          <a:effectLst>
            <a:outerShdw blurRad="50800" dist="38100" dir="2700000" algn="tl" rotWithShape="0">
              <a:srgbClr val="D8D8D8">
                <a:alpha val="298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5" name="Google Shape;145;p23"/>
          <p:cNvSpPr/>
          <p:nvPr/>
        </p:nvSpPr>
        <p:spPr>
          <a:xfrm>
            <a:off x="374125" y="1213781"/>
            <a:ext cx="109800" cy="61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6" name="Google Shape;146;p23"/>
          <p:cNvSpPr txBox="1">
            <a:spLocks noGrp="1"/>
          </p:cNvSpPr>
          <p:nvPr>
            <p:ph type="title"/>
          </p:nvPr>
        </p:nvSpPr>
        <p:spPr>
          <a:xfrm>
            <a:off x="651510" y="1282446"/>
            <a:ext cx="2325000" cy="1282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600"/>
              <a:buFont typeface="Arial"/>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3"/>
          <p:cNvSpPr>
            <a:spLocks noGrp="1"/>
          </p:cNvSpPr>
          <p:nvPr>
            <p:ph type="pic" idx="2"/>
          </p:nvPr>
        </p:nvSpPr>
        <p:spPr>
          <a:xfrm>
            <a:off x="3723894" y="870966"/>
            <a:ext cx="5047500" cy="3483900"/>
          </a:xfrm>
          <a:prstGeom prst="rect">
            <a:avLst/>
          </a:prstGeom>
          <a:noFill/>
          <a:ln>
            <a:noFill/>
          </a:ln>
        </p:spPr>
        <p:txBody>
          <a:bodyPr spcFirstLastPara="1" wrap="square" lIns="68575" tIns="34275" rIns="68575" bIns="34275" anchor="t" anchorCtr="0">
            <a:noAutofit/>
          </a:bodyPr>
          <a:lstStyle>
            <a:lvl1pPr marR="0" lvl="0" algn="l" rtl="0">
              <a:lnSpc>
                <a:spcPct val="110000"/>
              </a:lnSpc>
              <a:spcBef>
                <a:spcPts val="8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10000"/>
              </a:lnSpc>
              <a:spcBef>
                <a:spcPts val="40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1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1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1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48" name="Google Shape;148;p23"/>
          <p:cNvSpPr txBox="1">
            <a:spLocks noGrp="1"/>
          </p:cNvSpPr>
          <p:nvPr>
            <p:ph type="body" idx="1"/>
          </p:nvPr>
        </p:nvSpPr>
        <p:spPr>
          <a:xfrm>
            <a:off x="651510" y="2578608"/>
            <a:ext cx="2325000" cy="15429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800"/>
              </a:spcBef>
              <a:spcAft>
                <a:spcPts val="0"/>
              </a:spcAft>
              <a:buClr>
                <a:schemeClr val="dk1"/>
              </a:buClr>
              <a:buSzPts val="1400"/>
              <a:buNone/>
              <a:defRPr sz="1400"/>
            </a:lvl1pPr>
            <a:lvl2pPr marL="914400" lvl="1" indent="-228600" algn="l" rtl="0">
              <a:lnSpc>
                <a:spcPct val="110000"/>
              </a:lnSpc>
              <a:spcBef>
                <a:spcPts val="400"/>
              </a:spcBef>
              <a:spcAft>
                <a:spcPts val="0"/>
              </a:spcAft>
              <a:buClr>
                <a:schemeClr val="dk1"/>
              </a:buClr>
              <a:buSzPts val="1100"/>
              <a:buNone/>
              <a:defRPr sz="1100"/>
            </a:lvl2pPr>
            <a:lvl3pPr marL="1371600" lvl="2" indent="-228600" algn="l" rtl="0">
              <a:lnSpc>
                <a:spcPct val="110000"/>
              </a:lnSpc>
              <a:spcBef>
                <a:spcPts val="400"/>
              </a:spcBef>
              <a:spcAft>
                <a:spcPts val="0"/>
              </a:spcAft>
              <a:buClr>
                <a:schemeClr val="dk1"/>
              </a:buClr>
              <a:buSzPts val="900"/>
              <a:buNone/>
              <a:defRPr sz="900"/>
            </a:lvl3pPr>
            <a:lvl4pPr marL="1828800" lvl="3" indent="-228600" algn="l" rtl="0">
              <a:lnSpc>
                <a:spcPct val="110000"/>
              </a:lnSpc>
              <a:spcBef>
                <a:spcPts val="400"/>
              </a:spcBef>
              <a:spcAft>
                <a:spcPts val="0"/>
              </a:spcAft>
              <a:buClr>
                <a:schemeClr val="dk1"/>
              </a:buClr>
              <a:buSzPts val="800"/>
              <a:buNone/>
              <a:defRPr sz="800"/>
            </a:lvl4pPr>
            <a:lvl5pPr marL="2286000" lvl="4" indent="-228600" algn="l" rtl="0">
              <a:lnSpc>
                <a:spcPct val="11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9" name="Google Shape;149;p23"/>
          <p:cNvSpPr txBox="1">
            <a:spLocks noGrp="1"/>
          </p:cNvSpPr>
          <p:nvPr>
            <p:ph type="dt" idx="10"/>
          </p:nvPr>
        </p:nvSpPr>
        <p:spPr>
          <a:xfrm>
            <a:off x="65151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800"/>
              </a:spcBef>
              <a:spcAft>
                <a:spcPts val="0"/>
              </a:spcAft>
              <a:buClr>
                <a:schemeClr val="dk1"/>
              </a:buClr>
              <a:buSzPts val="1400"/>
              <a:buChar char="•"/>
              <a:defRPr/>
            </a:lvl1pPr>
            <a:lvl2pPr marL="914400" lvl="1" indent="-317500" algn="l" rtl="0">
              <a:lnSpc>
                <a:spcPct val="110000"/>
              </a:lnSpc>
              <a:spcBef>
                <a:spcPts val="400"/>
              </a:spcBef>
              <a:spcAft>
                <a:spcPts val="0"/>
              </a:spcAft>
              <a:buClr>
                <a:schemeClr val="dk1"/>
              </a:buClr>
              <a:buSzPts val="1400"/>
              <a:buChar char="•"/>
              <a:defRPr/>
            </a:lvl2pPr>
            <a:lvl3pPr marL="1371600" lvl="2" indent="-317500" algn="l" rtl="0">
              <a:lnSpc>
                <a:spcPct val="110000"/>
              </a:lnSpc>
              <a:spcBef>
                <a:spcPts val="400"/>
              </a:spcBef>
              <a:spcAft>
                <a:spcPts val="0"/>
              </a:spcAft>
              <a:buClr>
                <a:schemeClr val="dk1"/>
              </a:buClr>
              <a:buSzPts val="1400"/>
              <a:buChar char="•"/>
              <a:defRPr/>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5" name="Google Shape;155;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6" name="Google Shape;156;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0" name="Google Shape;160;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110000"/>
              </a:lnSpc>
              <a:spcBef>
                <a:spcPts val="800"/>
              </a:spcBef>
              <a:spcAft>
                <a:spcPts val="0"/>
              </a:spcAft>
              <a:buClr>
                <a:schemeClr val="dk1"/>
              </a:buClr>
              <a:buSzPts val="1400"/>
              <a:buChar char="•"/>
              <a:defRPr/>
            </a:lvl1pPr>
            <a:lvl2pPr marL="914400" lvl="1" indent="-317500" algn="l" rtl="0">
              <a:lnSpc>
                <a:spcPct val="110000"/>
              </a:lnSpc>
              <a:spcBef>
                <a:spcPts val="400"/>
              </a:spcBef>
              <a:spcAft>
                <a:spcPts val="0"/>
              </a:spcAft>
              <a:buClr>
                <a:schemeClr val="dk1"/>
              </a:buClr>
              <a:buSzPts val="1400"/>
              <a:buChar char="•"/>
              <a:defRPr/>
            </a:lvl2pPr>
            <a:lvl3pPr marL="1371600" lvl="2" indent="-317500" algn="l" rtl="0">
              <a:lnSpc>
                <a:spcPct val="110000"/>
              </a:lnSpc>
              <a:spcBef>
                <a:spcPts val="400"/>
              </a:spcBef>
              <a:spcAft>
                <a:spcPts val="0"/>
              </a:spcAft>
              <a:buClr>
                <a:schemeClr val="dk1"/>
              </a:buClr>
              <a:buSzPts val="1400"/>
              <a:buChar char="•"/>
              <a:defRPr/>
            </a:lvl3pPr>
            <a:lvl4pPr marL="1828800" lvl="3" indent="-317500" algn="l" rtl="0">
              <a:lnSpc>
                <a:spcPct val="110000"/>
              </a:lnSpc>
              <a:spcBef>
                <a:spcPts val="400"/>
              </a:spcBef>
              <a:spcAft>
                <a:spcPts val="0"/>
              </a:spcAft>
              <a:buClr>
                <a:schemeClr val="dk1"/>
              </a:buClr>
              <a:buSzPts val="1400"/>
              <a:buChar char="•"/>
              <a:defRPr/>
            </a:lvl4pPr>
            <a:lvl5pPr marL="2286000" lvl="4" indent="-317500" algn="l" rtl="0">
              <a:lnSpc>
                <a:spcPct val="11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1" name="Google Shape;161;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1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1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11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3" name="Google Shape;73;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5" name="Google Shape;75;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5FPq9ashNm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ctrTitle"/>
          </p:nvPr>
        </p:nvSpPr>
        <p:spPr>
          <a:xfrm>
            <a:off x="768575" y="1428025"/>
            <a:ext cx="7346700" cy="978300"/>
          </a:xfrm>
          <a:prstGeom prst="rect">
            <a:avLst/>
          </a:prstGeom>
        </p:spPr>
        <p:txBody>
          <a:bodyPr spcFirstLastPara="1" wrap="square" lIns="91425" tIns="91425" rIns="91425" bIns="91425" anchor="b" anchorCtr="0">
            <a:normAutofit/>
          </a:bodyPr>
          <a:lstStyle/>
          <a:p>
            <a:pPr marL="914400" lvl="0" indent="0" algn="l" rtl="0">
              <a:spcBef>
                <a:spcPts val="0"/>
              </a:spcBef>
              <a:spcAft>
                <a:spcPts val="0"/>
              </a:spcAft>
              <a:buNone/>
            </a:pPr>
            <a:r>
              <a:rPr lang="en" sz="3500" b="1">
                <a:solidFill>
                  <a:schemeClr val="accent3"/>
                </a:solidFill>
                <a:highlight>
                  <a:srgbClr val="FFFFFF"/>
                </a:highlight>
              </a:rPr>
              <a:t>Climate Smart Resilience Planning Tool </a:t>
            </a:r>
            <a:endParaRPr sz="7600" b="1">
              <a:solidFill>
                <a:schemeClr val="accent3"/>
              </a:solidFill>
            </a:endParaRPr>
          </a:p>
        </p:txBody>
      </p:sp>
      <p:sp>
        <p:nvSpPr>
          <p:cNvPr id="169" name="Google Shape;169;p26"/>
          <p:cNvSpPr txBox="1">
            <a:spLocks noGrp="1"/>
          </p:cNvSpPr>
          <p:nvPr>
            <p:ph type="subTitle" idx="1"/>
          </p:nvPr>
        </p:nvSpPr>
        <p:spPr>
          <a:xfrm>
            <a:off x="2137225" y="2571754"/>
            <a:ext cx="4870500" cy="10710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358"/>
              <a:buNone/>
            </a:pPr>
            <a:r>
              <a:rPr lang="en" b="1">
                <a:latin typeface="PT Sans Narrow"/>
                <a:ea typeface="PT Sans Narrow"/>
                <a:cs typeface="PT Sans Narrow"/>
                <a:sym typeface="PT Sans Narrow"/>
              </a:rPr>
              <a:t>New Paltz Climate Smart Task Force</a:t>
            </a:r>
            <a:endParaRPr b="1">
              <a:latin typeface="PT Sans Narrow"/>
              <a:ea typeface="PT Sans Narrow"/>
              <a:cs typeface="PT Sans Narrow"/>
              <a:sym typeface="PT Sans Narrow"/>
            </a:endParaRPr>
          </a:p>
          <a:p>
            <a:pPr marL="0" lvl="0" indent="0" algn="ctr" rtl="0">
              <a:lnSpc>
                <a:spcPct val="80000"/>
              </a:lnSpc>
              <a:spcBef>
                <a:spcPts val="0"/>
              </a:spcBef>
              <a:spcAft>
                <a:spcPts val="0"/>
              </a:spcAft>
              <a:buSzPts val="358"/>
              <a:buNone/>
            </a:pPr>
            <a:r>
              <a:rPr lang="en" b="1">
                <a:latin typeface="PT Sans Narrow"/>
                <a:ea typeface="PT Sans Narrow"/>
                <a:cs typeface="PT Sans Narrow"/>
                <a:sym typeface="PT Sans Narrow"/>
              </a:rPr>
              <a:t>Priority Action Recommendations</a:t>
            </a:r>
            <a:endParaRPr b="1">
              <a:latin typeface="PT Sans Narrow"/>
              <a:ea typeface="PT Sans Narrow"/>
              <a:cs typeface="PT Sans Narrow"/>
              <a:sym typeface="PT Sans Narrow"/>
            </a:endParaRPr>
          </a:p>
          <a:p>
            <a:pPr marL="0" lvl="0" indent="0" algn="ctr" rtl="0">
              <a:lnSpc>
                <a:spcPct val="80000"/>
              </a:lnSpc>
              <a:spcBef>
                <a:spcPts val="0"/>
              </a:spcBef>
              <a:spcAft>
                <a:spcPts val="0"/>
              </a:spcAft>
              <a:buSzPts val="358"/>
              <a:buNone/>
            </a:pPr>
            <a:r>
              <a:rPr lang="en" b="1">
                <a:latin typeface="PT Sans Narrow"/>
                <a:ea typeface="PT Sans Narrow"/>
                <a:cs typeface="PT Sans Narrow"/>
                <a:sym typeface="PT Sans Narrow"/>
              </a:rPr>
              <a:t>February 4, 2021</a:t>
            </a:r>
            <a:endParaRPr b="1">
              <a:latin typeface="PT Sans Narrow"/>
              <a:ea typeface="PT Sans Narrow"/>
              <a:cs typeface="PT Sans Narrow"/>
              <a:sym typeface="PT Sans Narrow"/>
            </a:endParaRPr>
          </a:p>
          <a:p>
            <a:pPr marL="0" lvl="0" indent="0" algn="ctr" rtl="0">
              <a:lnSpc>
                <a:spcPct val="80000"/>
              </a:lnSpc>
              <a:spcBef>
                <a:spcPts val="0"/>
              </a:spcBef>
              <a:spcAft>
                <a:spcPts val="0"/>
              </a:spcAft>
              <a:buSzPts val="358"/>
              <a:buNone/>
            </a:pPr>
            <a:endParaRPr sz="680">
              <a:latin typeface="PT Sans Narrow"/>
              <a:ea typeface="PT Sans Narrow"/>
              <a:cs typeface="PT Sans Narrow"/>
              <a:sym typeface="PT Sans Narrow"/>
            </a:endParaRPr>
          </a:p>
        </p:txBody>
      </p:sp>
      <p:sp>
        <p:nvSpPr>
          <p:cNvPr id="170" name="Google Shape;170;p26"/>
          <p:cNvSpPr txBox="1"/>
          <p:nvPr/>
        </p:nvSpPr>
        <p:spPr>
          <a:xfrm>
            <a:off x="7252150" y="3074275"/>
            <a:ext cx="7346700" cy="85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1217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0"/>
              </a:spcAft>
              <a:buNone/>
            </a:pPr>
            <a:r>
              <a:rPr lang="en" sz="1605" b="0" u="sng">
                <a:solidFill>
                  <a:schemeClr val="accent3"/>
                </a:solidFill>
              </a:rPr>
              <a:t>General Recommendations: Town and Village of New Paltz</a:t>
            </a:r>
            <a:endParaRPr sz="1605" b="0" u="sng">
              <a:solidFill>
                <a:schemeClr val="accent3"/>
              </a:solidFill>
            </a:endParaRPr>
          </a:p>
          <a:p>
            <a:pPr marL="0" lvl="0" indent="0" algn="l" rtl="0">
              <a:lnSpc>
                <a:spcPct val="95000"/>
              </a:lnSpc>
              <a:spcBef>
                <a:spcPts val="1200"/>
              </a:spcBef>
              <a:spcAft>
                <a:spcPts val="1200"/>
              </a:spcAft>
              <a:buNone/>
            </a:pPr>
            <a:r>
              <a:rPr lang="en" sz="2716">
                <a:solidFill>
                  <a:schemeClr val="accent3"/>
                </a:solidFill>
                <a:latin typeface="Open Sans"/>
                <a:ea typeface="Open Sans"/>
                <a:cs typeface="Open Sans"/>
                <a:sym typeface="Open Sans"/>
              </a:rPr>
              <a:t>Hazard Mitigation Implementation</a:t>
            </a:r>
            <a:endParaRPr sz="3272" u="sng">
              <a:solidFill>
                <a:schemeClr val="accent3"/>
              </a:solidFill>
            </a:endParaRPr>
          </a:p>
        </p:txBody>
      </p:sp>
      <p:sp>
        <p:nvSpPr>
          <p:cNvPr id="224" name="Google Shape;224;p35"/>
          <p:cNvSpPr txBox="1">
            <a:spLocks noGrp="1"/>
          </p:cNvSpPr>
          <p:nvPr>
            <p:ph type="body" idx="1"/>
          </p:nvPr>
        </p:nvSpPr>
        <p:spPr>
          <a:xfrm>
            <a:off x="311700" y="805758"/>
            <a:ext cx="8520600" cy="3720975"/>
          </a:xfrm>
          <a:prstGeom prst="rect">
            <a:avLst/>
          </a:prstGeom>
        </p:spPr>
        <p:txBody>
          <a:bodyPr spcFirstLastPara="1" wrap="square" lIns="91425" tIns="91425" rIns="91425" bIns="91425" anchor="t" anchorCtr="0">
            <a:noAutofit/>
          </a:bodyPr>
          <a:lstStyle/>
          <a:p>
            <a:pPr marL="457200" lvl="0" indent="-381000" algn="l" rtl="0">
              <a:lnSpc>
                <a:spcPct val="95000"/>
              </a:lnSpc>
              <a:spcBef>
                <a:spcPts val="0"/>
              </a:spcBef>
              <a:spcAft>
                <a:spcPts val="0"/>
              </a:spcAft>
              <a:buClr>
                <a:srgbClr val="222222"/>
              </a:buClr>
              <a:buSzPts val="2400"/>
              <a:buFont typeface="PT Sans Narrow"/>
              <a:buChar char="●"/>
            </a:pPr>
            <a:r>
              <a:rPr lang="en" sz="2400" b="1" dirty="0">
                <a:solidFill>
                  <a:srgbClr val="222222"/>
                </a:solidFill>
                <a:latin typeface="PT Sans Narrow"/>
                <a:ea typeface="PT Sans Narrow"/>
                <a:cs typeface="PT Sans Narrow"/>
                <a:sym typeface="PT Sans Narrow"/>
              </a:rPr>
              <a:t>Participate in FEMA’s Community Emergency Response Team (CERT) training to better prepare for disasters.</a:t>
            </a:r>
            <a:endParaRPr sz="2400" b="1" dirty="0">
              <a:solidFill>
                <a:srgbClr val="222222"/>
              </a:solidFill>
              <a:latin typeface="PT Sans Narrow"/>
              <a:ea typeface="PT Sans Narrow"/>
              <a:cs typeface="PT Sans Narrow"/>
              <a:sym typeface="PT Sans Narrow"/>
            </a:endParaRPr>
          </a:p>
          <a:p>
            <a:pPr marL="457200" lvl="0" indent="-381000" algn="l" rtl="0">
              <a:lnSpc>
                <a:spcPct val="95000"/>
              </a:lnSpc>
              <a:spcBef>
                <a:spcPts val="0"/>
              </a:spcBef>
              <a:spcAft>
                <a:spcPts val="0"/>
              </a:spcAft>
              <a:buClr>
                <a:srgbClr val="222222"/>
              </a:buClr>
              <a:buSzPts val="2400"/>
              <a:buFont typeface="PT Sans Narrow"/>
              <a:buChar char="●"/>
            </a:pPr>
            <a:r>
              <a:rPr lang="en" sz="2400" b="1" dirty="0">
                <a:solidFill>
                  <a:srgbClr val="222222"/>
                </a:solidFill>
                <a:latin typeface="PT Sans Narrow"/>
                <a:ea typeface="PT Sans Narrow"/>
                <a:cs typeface="PT Sans Narrow"/>
                <a:sym typeface="PT Sans Narrow"/>
              </a:rPr>
              <a:t>Support land acquisition programs to purchase land conservation easements in hazard-prone areas. CSC PE7 Action: Restoration of Floodplains and Riparian Buffers (2 pts)  (Check with Community Preservation Plan)</a:t>
            </a:r>
            <a:endParaRPr sz="2400" b="1" dirty="0">
              <a:solidFill>
                <a:srgbClr val="222222"/>
              </a:solidFill>
              <a:latin typeface="PT Sans Narrow"/>
              <a:ea typeface="PT Sans Narrow"/>
              <a:cs typeface="PT Sans Narrow"/>
              <a:sym typeface="PT Sans Narrow"/>
            </a:endParaRPr>
          </a:p>
          <a:p>
            <a:pPr marL="457200" lvl="0" indent="-381000" algn="l" rtl="0">
              <a:lnSpc>
                <a:spcPct val="95000"/>
              </a:lnSpc>
              <a:spcBef>
                <a:spcPts val="0"/>
              </a:spcBef>
              <a:spcAft>
                <a:spcPts val="0"/>
              </a:spcAft>
              <a:buClr>
                <a:srgbClr val="222222"/>
              </a:buClr>
              <a:buSzPts val="2400"/>
              <a:buFont typeface="PT Sans Narrow"/>
              <a:buChar char="●"/>
            </a:pPr>
            <a:r>
              <a:rPr lang="en" sz="2400" b="1" dirty="0">
                <a:solidFill>
                  <a:srgbClr val="222222"/>
                </a:solidFill>
                <a:latin typeface="PT Sans Narrow"/>
                <a:ea typeface="PT Sans Narrow"/>
                <a:cs typeface="PT Sans Narrow"/>
                <a:sym typeface="PT Sans Narrow"/>
              </a:rPr>
              <a:t>Consider using federal grant programs such as the FEMA Hazard Mitigation Grant Program, FEMA Pre-Disaster Mitigation Grant Program, FEMA Flood Mitigation Assistance Program, FEMA Building Resilient Infrastructure and Communities (BRIC) program or local grants programs.</a:t>
            </a:r>
            <a:endParaRPr sz="2400" b="1" dirty="0">
              <a:solidFill>
                <a:srgbClr val="222222"/>
              </a:solidFill>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Our Criteria for Selection of Next Actions...</a:t>
            </a:r>
            <a:endParaRPr>
              <a:solidFill>
                <a:schemeClr val="accent3"/>
              </a:solidFill>
            </a:endParaRPr>
          </a:p>
        </p:txBody>
      </p:sp>
      <p:sp>
        <p:nvSpPr>
          <p:cNvPr id="230" name="Google Shape;230;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22222"/>
                </a:solidFill>
                <a:latin typeface="PT Sans Narrow"/>
                <a:ea typeface="PT Sans Narrow"/>
                <a:cs typeface="PT Sans Narrow"/>
                <a:sym typeface="PT Sans Narrow"/>
              </a:rPr>
              <a:t>Specific in its scope</a:t>
            </a:r>
            <a:endParaRPr sz="2400"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2400" b="1">
                <a:solidFill>
                  <a:srgbClr val="222222"/>
                </a:solidFill>
                <a:latin typeface="PT Sans Narrow"/>
                <a:ea typeface="PT Sans Narrow"/>
                <a:cs typeface="PT Sans Narrow"/>
                <a:sym typeface="PT Sans Narrow"/>
              </a:rPr>
              <a:t>Measurable in terms of achievement</a:t>
            </a:r>
            <a:endParaRPr sz="2400"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2400" b="1">
                <a:solidFill>
                  <a:srgbClr val="222222"/>
                </a:solidFill>
                <a:latin typeface="PT Sans Narrow"/>
                <a:ea typeface="PT Sans Narrow"/>
                <a:cs typeface="PT Sans Narrow"/>
                <a:sym typeface="PT Sans Narrow"/>
              </a:rPr>
              <a:t>Achievable with minimal cost</a:t>
            </a:r>
            <a:endParaRPr sz="2400"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2400" b="1">
                <a:solidFill>
                  <a:srgbClr val="222222"/>
                </a:solidFill>
                <a:latin typeface="PT Sans Narrow"/>
                <a:ea typeface="PT Sans Narrow"/>
                <a:cs typeface="PT Sans Narrow"/>
                <a:sym typeface="PT Sans Narrow"/>
              </a:rPr>
              <a:t>Relevant to New Paltz</a:t>
            </a:r>
            <a:endParaRPr sz="2400"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2400" b="1">
                <a:solidFill>
                  <a:srgbClr val="222222"/>
                </a:solidFill>
                <a:latin typeface="PT Sans Narrow"/>
                <a:ea typeface="PT Sans Narrow"/>
                <a:cs typeface="PT Sans Narrow"/>
                <a:sym typeface="PT Sans Narrow"/>
              </a:rPr>
              <a:t>Time-based</a:t>
            </a:r>
            <a:endParaRPr sz="2400" b="1">
              <a:solidFill>
                <a:srgbClr val="222222"/>
              </a:solidFill>
              <a:latin typeface="PT Sans Narrow"/>
              <a:ea typeface="PT Sans Narrow"/>
              <a:cs typeface="PT Sans Narrow"/>
              <a:sym typeface="PT Sans Narrow"/>
            </a:endParaRPr>
          </a:p>
          <a:p>
            <a:pPr marL="0" lvl="0" indent="457200" algn="l" rtl="0">
              <a:spcBef>
                <a:spcPts val="1200"/>
              </a:spcBef>
              <a:spcAft>
                <a:spcPts val="1200"/>
              </a:spcAft>
              <a:buNone/>
            </a:pPr>
            <a:r>
              <a:rPr lang="en" sz="2400" b="1" i="1">
                <a:solidFill>
                  <a:srgbClr val="222222"/>
                </a:solidFill>
                <a:latin typeface="PT Sans Narrow"/>
                <a:ea typeface="PT Sans Narrow"/>
                <a:cs typeface="PT Sans Narrow"/>
                <a:sym typeface="PT Sans Narrow"/>
              </a:rPr>
              <a:t>And some get us points for Climate Smart Certification...</a:t>
            </a:r>
            <a:endParaRPr sz="2400" b="1" i="1">
              <a:solidFill>
                <a:srgbClr val="222222"/>
              </a:solidFill>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1217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000"/>
              </a:spcBef>
              <a:spcAft>
                <a:spcPts val="1000"/>
              </a:spcAft>
              <a:buNone/>
            </a:pPr>
            <a:r>
              <a:rPr lang="en" sz="2766" dirty="0">
                <a:solidFill>
                  <a:schemeClr val="accent3"/>
                </a:solidFill>
                <a:highlight>
                  <a:srgbClr val="FFFFFF"/>
                </a:highlight>
              </a:rPr>
              <a:t>Develop A Public Outreach Plan: </a:t>
            </a:r>
            <a:r>
              <a:rPr lang="en" sz="2300" dirty="0">
                <a:solidFill>
                  <a:schemeClr val="accent3"/>
                </a:solidFill>
              </a:rPr>
              <a:t>CLIMATE CHANGE EDUCATION AND ENGAGEMENT</a:t>
            </a:r>
            <a:endParaRPr sz="2300" dirty="0">
              <a:solidFill>
                <a:schemeClr val="accent3"/>
              </a:solidFill>
            </a:endParaRPr>
          </a:p>
        </p:txBody>
      </p:sp>
      <p:sp>
        <p:nvSpPr>
          <p:cNvPr id="236" name="Google Shape;236;p37"/>
          <p:cNvSpPr txBox="1">
            <a:spLocks noGrp="1"/>
          </p:cNvSpPr>
          <p:nvPr>
            <p:ph type="body" idx="1"/>
          </p:nvPr>
        </p:nvSpPr>
        <p:spPr>
          <a:xfrm>
            <a:off x="311700" y="1030944"/>
            <a:ext cx="8520600" cy="3906896"/>
          </a:xfrm>
          <a:prstGeom prst="rect">
            <a:avLst/>
          </a:prstGeom>
        </p:spPr>
        <p:txBody>
          <a:bodyPr spcFirstLastPara="1" wrap="square" lIns="91425" tIns="91425" rIns="91425" bIns="91425" anchor="t" anchorCtr="0">
            <a:normAutofit fontScale="32500" lnSpcReduction="20000"/>
          </a:bodyPr>
          <a:lstStyle/>
          <a:p>
            <a:pPr marL="0" lvl="0" indent="0" algn="l" rtl="0">
              <a:lnSpc>
                <a:spcPct val="106999"/>
              </a:lnSpc>
              <a:spcBef>
                <a:spcPts val="0"/>
              </a:spcBef>
              <a:spcAft>
                <a:spcPts val="0"/>
              </a:spcAft>
              <a:buNone/>
            </a:pPr>
            <a:r>
              <a:rPr lang="en" sz="7000" b="1" dirty="0">
                <a:solidFill>
                  <a:srgbClr val="000000"/>
                </a:solidFill>
                <a:latin typeface="PT Sans Narrow"/>
                <a:ea typeface="PT Sans Narrow"/>
                <a:cs typeface="PT Sans Narrow"/>
                <a:sym typeface="PT Sans Narrow"/>
              </a:rPr>
              <a:t>Why is this Action Important?</a:t>
            </a:r>
            <a:endParaRPr sz="7000" b="1" dirty="0">
              <a:solidFill>
                <a:srgbClr val="000000"/>
              </a:solidFill>
              <a:latin typeface="PT Sans Narrow"/>
              <a:ea typeface="PT Sans Narrow"/>
              <a:cs typeface="PT Sans Narrow"/>
              <a:sym typeface="PT Sans Narrow"/>
            </a:endParaRPr>
          </a:p>
          <a:p>
            <a:pPr marL="457200" lvl="0" indent="-412586" algn="l" rtl="0">
              <a:lnSpc>
                <a:spcPct val="106999"/>
              </a:lnSpc>
              <a:spcBef>
                <a:spcPts val="800"/>
              </a:spcBef>
              <a:spcAft>
                <a:spcPts val="0"/>
              </a:spcAft>
              <a:buClr>
                <a:srgbClr val="000000"/>
              </a:buClr>
              <a:buSzPct val="100000"/>
              <a:buFont typeface="PT Sans Narrow"/>
              <a:buChar char="-"/>
            </a:pPr>
            <a:r>
              <a:rPr lang="en" sz="7000" dirty="0">
                <a:solidFill>
                  <a:srgbClr val="000000"/>
                </a:solidFill>
                <a:latin typeface="PT Sans Narrow"/>
                <a:ea typeface="PT Sans Narrow"/>
                <a:cs typeface="PT Sans Narrow"/>
                <a:sym typeface="PT Sans Narrow"/>
              </a:rPr>
              <a:t>Education of the public re: the effects of climate change is necessary to enlist their support and participation in efforts to reduce and mitigate GHG emissions as well developing necessary strategies for adaptation.</a:t>
            </a:r>
            <a:endParaRPr sz="7000" dirty="0">
              <a:solidFill>
                <a:srgbClr val="000000"/>
              </a:solidFill>
              <a:latin typeface="PT Sans Narrow"/>
              <a:ea typeface="PT Sans Narrow"/>
              <a:cs typeface="PT Sans Narrow"/>
              <a:sym typeface="PT Sans Narrow"/>
            </a:endParaRPr>
          </a:p>
          <a:p>
            <a:pPr marL="0" lvl="0" indent="0" algn="l" rtl="0">
              <a:lnSpc>
                <a:spcPct val="106999"/>
              </a:lnSpc>
              <a:spcBef>
                <a:spcPts val="800"/>
              </a:spcBef>
              <a:spcAft>
                <a:spcPts val="0"/>
              </a:spcAft>
              <a:buNone/>
            </a:pPr>
            <a:endParaRPr sz="7000" dirty="0">
              <a:solidFill>
                <a:srgbClr val="000000"/>
              </a:solidFill>
              <a:latin typeface="PT Sans Narrow"/>
              <a:ea typeface="PT Sans Narrow"/>
              <a:cs typeface="PT Sans Narrow"/>
              <a:sym typeface="PT Sans Narrow"/>
            </a:endParaRPr>
          </a:p>
          <a:p>
            <a:pPr marL="457200" lvl="0" indent="-412586" algn="l" rtl="0">
              <a:lnSpc>
                <a:spcPct val="106999"/>
              </a:lnSpc>
              <a:spcBef>
                <a:spcPts val="800"/>
              </a:spcBef>
              <a:spcAft>
                <a:spcPts val="0"/>
              </a:spcAft>
              <a:buClr>
                <a:srgbClr val="000000"/>
              </a:buClr>
              <a:buSzPct val="100000"/>
              <a:buFont typeface="PT Sans Narrow"/>
              <a:buChar char="-"/>
            </a:pPr>
            <a:r>
              <a:rPr lang="en" sz="7000" dirty="0">
                <a:solidFill>
                  <a:srgbClr val="000000"/>
                </a:solidFill>
                <a:latin typeface="PT Sans Narrow"/>
                <a:ea typeface="PT Sans Narrow"/>
                <a:cs typeface="PT Sans Narrow"/>
                <a:sym typeface="PT Sans Narrow"/>
              </a:rPr>
              <a:t>Outreach and engagement efforts provide opportunities for collaboration and bring additional stakeholders and new advocates to the table.</a:t>
            </a:r>
            <a:endParaRPr sz="7000" dirty="0">
              <a:solidFill>
                <a:srgbClr val="000000"/>
              </a:solidFill>
              <a:latin typeface="PT Sans Narrow"/>
              <a:ea typeface="PT Sans Narrow"/>
              <a:cs typeface="PT Sans Narrow"/>
              <a:sym typeface="PT Sans Narrow"/>
            </a:endParaRPr>
          </a:p>
          <a:p>
            <a:pPr marL="0" lvl="0" indent="0" algn="l" rtl="0">
              <a:lnSpc>
                <a:spcPct val="106999"/>
              </a:lnSpc>
              <a:spcBef>
                <a:spcPts val="800"/>
              </a:spcBef>
              <a:spcAft>
                <a:spcPts val="0"/>
              </a:spcAft>
              <a:buNone/>
            </a:pPr>
            <a:endParaRPr sz="7000" dirty="0">
              <a:solidFill>
                <a:srgbClr val="000000"/>
              </a:solidFill>
              <a:latin typeface="PT Sans Narrow"/>
              <a:ea typeface="PT Sans Narrow"/>
              <a:cs typeface="PT Sans Narrow"/>
              <a:sym typeface="PT Sans Narrow"/>
            </a:endParaRPr>
          </a:p>
          <a:p>
            <a:pPr marL="457200" lvl="0" indent="0" algn="l" rtl="0">
              <a:lnSpc>
                <a:spcPct val="106999"/>
              </a:lnSpc>
              <a:spcBef>
                <a:spcPts val="800"/>
              </a:spcBef>
              <a:spcAft>
                <a:spcPts val="800"/>
              </a:spcAft>
              <a:buNone/>
            </a:pPr>
            <a:r>
              <a:rPr lang="en" dirty="0">
                <a:solidFill>
                  <a:srgbClr val="000000"/>
                </a:solidFill>
                <a:latin typeface="Arial"/>
                <a:ea typeface="Arial"/>
                <a:cs typeface="Arial"/>
                <a:sym typeface="Arial"/>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178030"/>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000"/>
              </a:spcBef>
              <a:spcAft>
                <a:spcPts val="1000"/>
              </a:spcAft>
              <a:buNone/>
            </a:pPr>
            <a:r>
              <a:rPr lang="en" sz="2766" dirty="0">
                <a:solidFill>
                  <a:schemeClr val="accent3"/>
                </a:solidFill>
                <a:highlight>
                  <a:srgbClr val="FFFFFF"/>
                </a:highlight>
              </a:rPr>
              <a:t>Develop A Public Outreach Plan: </a:t>
            </a:r>
            <a:r>
              <a:rPr lang="en" sz="2300" dirty="0">
                <a:solidFill>
                  <a:schemeClr val="accent3"/>
                </a:solidFill>
              </a:rPr>
              <a:t>CLIMATE CHANGE EDUCATION AND ENGAGEMENT</a:t>
            </a:r>
            <a:endParaRPr sz="2300" dirty="0">
              <a:solidFill>
                <a:schemeClr val="accent3"/>
              </a:solidFill>
            </a:endParaRPr>
          </a:p>
        </p:txBody>
      </p:sp>
      <p:sp>
        <p:nvSpPr>
          <p:cNvPr id="242" name="Google Shape;242;p38"/>
          <p:cNvSpPr txBox="1">
            <a:spLocks noGrp="1"/>
          </p:cNvSpPr>
          <p:nvPr>
            <p:ph type="body" idx="1"/>
          </p:nvPr>
        </p:nvSpPr>
        <p:spPr>
          <a:xfrm>
            <a:off x="311700" y="679650"/>
            <a:ext cx="8520600" cy="4327500"/>
          </a:xfrm>
          <a:prstGeom prst="rect">
            <a:avLst/>
          </a:prstGeom>
        </p:spPr>
        <p:txBody>
          <a:bodyPr spcFirstLastPara="1" wrap="square" lIns="91425" tIns="91425" rIns="91425" bIns="91425" anchor="t" anchorCtr="0">
            <a:normAutofit fontScale="25000" lnSpcReduction="20000"/>
          </a:bodyPr>
          <a:lstStyle/>
          <a:p>
            <a:pPr marL="0" lvl="0" indent="0" algn="l" rtl="0">
              <a:lnSpc>
                <a:spcPct val="106999"/>
              </a:lnSpc>
              <a:spcBef>
                <a:spcPts val="0"/>
              </a:spcBef>
              <a:spcAft>
                <a:spcPts val="0"/>
              </a:spcAft>
              <a:buNone/>
            </a:pPr>
            <a:endParaRPr dirty="0">
              <a:solidFill>
                <a:srgbClr val="000000"/>
              </a:solidFill>
              <a:latin typeface="PT Sans Narrow"/>
              <a:ea typeface="PT Sans Narrow"/>
              <a:cs typeface="PT Sans Narrow"/>
              <a:sym typeface="PT Sans Narrow"/>
            </a:endParaRPr>
          </a:p>
          <a:p>
            <a:pPr marL="0" lvl="0" indent="0" algn="l" rtl="0">
              <a:lnSpc>
                <a:spcPct val="106999"/>
              </a:lnSpc>
              <a:spcBef>
                <a:spcPts val="800"/>
              </a:spcBef>
              <a:spcAft>
                <a:spcPts val="0"/>
              </a:spcAft>
              <a:buNone/>
            </a:pPr>
            <a:r>
              <a:rPr lang="en" sz="8400" b="1" dirty="0">
                <a:solidFill>
                  <a:srgbClr val="000000"/>
                </a:solidFill>
                <a:latin typeface="PT Sans Narrow"/>
                <a:ea typeface="PT Sans Narrow"/>
                <a:cs typeface="PT Sans Narrow"/>
                <a:sym typeface="PT Sans Narrow"/>
              </a:rPr>
              <a:t>How to Implement a community engagement plan focused on climate change mitigation and adaptation.</a:t>
            </a:r>
            <a:endParaRPr sz="8400" b="1" dirty="0">
              <a:solidFill>
                <a:srgbClr val="000000"/>
              </a:solidFill>
              <a:latin typeface="PT Sans Narrow"/>
              <a:ea typeface="PT Sans Narrow"/>
              <a:cs typeface="PT Sans Narrow"/>
              <a:sym typeface="PT Sans Narrow"/>
            </a:endParaRPr>
          </a:p>
          <a:p>
            <a:pPr marL="457200" lvl="0" indent="-336550" algn="l" rtl="0">
              <a:lnSpc>
                <a:spcPct val="150000"/>
              </a:lnSpc>
              <a:spcBef>
                <a:spcPts val="80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Establish a written plan via a formal resolution with goals and strategies.</a:t>
            </a:r>
            <a:endParaRPr sz="6800" dirty="0">
              <a:solidFill>
                <a:srgbClr val="000000"/>
              </a:solidFill>
              <a:latin typeface="PT Sans Narrow"/>
              <a:ea typeface="PT Sans Narrow"/>
              <a:cs typeface="PT Sans Narrow"/>
              <a:sym typeface="PT Sans Narrow"/>
            </a:endParaRPr>
          </a:p>
          <a:p>
            <a:pPr marL="457200" lvl="0" indent="-336550" algn="l" rtl="0">
              <a:lnSpc>
                <a:spcPct val="150000"/>
              </a:lnSpc>
              <a:spcBef>
                <a:spcPts val="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Collaborate with community environmental groups already working on mitigation and adaptation.</a:t>
            </a:r>
            <a:endParaRPr sz="6800" dirty="0">
              <a:solidFill>
                <a:srgbClr val="000000"/>
              </a:solidFill>
              <a:latin typeface="PT Sans Narrow"/>
              <a:ea typeface="PT Sans Narrow"/>
              <a:cs typeface="PT Sans Narrow"/>
              <a:sym typeface="PT Sans Narrow"/>
            </a:endParaRPr>
          </a:p>
          <a:p>
            <a:pPr marL="457200" lvl="0" indent="-336550" algn="l" rtl="0">
              <a:lnSpc>
                <a:spcPct val="150000"/>
              </a:lnSpc>
              <a:spcBef>
                <a:spcPts val="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Use community groups to train town and village staff about the impact of climate change and how to integrate it into their planning process.</a:t>
            </a:r>
            <a:endParaRPr sz="6800" dirty="0">
              <a:solidFill>
                <a:srgbClr val="000000"/>
              </a:solidFill>
              <a:latin typeface="PT Sans Narrow"/>
              <a:ea typeface="PT Sans Narrow"/>
              <a:cs typeface="PT Sans Narrow"/>
              <a:sym typeface="PT Sans Narrow"/>
            </a:endParaRPr>
          </a:p>
          <a:p>
            <a:pPr marL="457200" lvl="0" indent="-336550" algn="l" rtl="0">
              <a:lnSpc>
                <a:spcPct val="150000"/>
              </a:lnSpc>
              <a:spcBef>
                <a:spcPts val="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Coordinate with partners to facilitate engagement events such as the annual Earth Day Fair and Energy Expo.</a:t>
            </a:r>
            <a:endParaRPr sz="6800" dirty="0">
              <a:solidFill>
                <a:srgbClr val="000000"/>
              </a:solidFill>
              <a:latin typeface="PT Sans Narrow"/>
              <a:ea typeface="PT Sans Narrow"/>
              <a:cs typeface="PT Sans Narrow"/>
              <a:sym typeface="PT Sans Narrow"/>
            </a:endParaRPr>
          </a:p>
          <a:p>
            <a:pPr marL="457200" lvl="0" indent="-336550" algn="l" rtl="0">
              <a:lnSpc>
                <a:spcPct val="150000"/>
              </a:lnSpc>
              <a:spcBef>
                <a:spcPts val="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Initiate a dialogue with the largest emitters of GHG in the community and discuss remediation approaches.</a:t>
            </a:r>
            <a:endParaRPr sz="6800" dirty="0">
              <a:solidFill>
                <a:srgbClr val="000000"/>
              </a:solidFill>
              <a:latin typeface="PT Sans Narrow"/>
              <a:ea typeface="PT Sans Narrow"/>
              <a:cs typeface="PT Sans Narrow"/>
              <a:sym typeface="PT Sans Narrow"/>
            </a:endParaRPr>
          </a:p>
          <a:p>
            <a:pPr marL="457200" lvl="0" indent="-336550" algn="l" rtl="0">
              <a:lnSpc>
                <a:spcPct val="150000"/>
              </a:lnSpc>
              <a:spcBef>
                <a:spcPts val="0"/>
              </a:spcBef>
              <a:spcAft>
                <a:spcPts val="0"/>
              </a:spcAft>
              <a:buClr>
                <a:srgbClr val="000000"/>
              </a:buClr>
              <a:buSzPct val="100000"/>
              <a:buFont typeface="PT Sans Narrow"/>
              <a:buChar char="●"/>
            </a:pPr>
            <a:r>
              <a:rPr lang="en" sz="6800" dirty="0">
                <a:solidFill>
                  <a:srgbClr val="000000"/>
                </a:solidFill>
                <a:latin typeface="PT Sans Narrow"/>
                <a:ea typeface="PT Sans Narrow"/>
                <a:cs typeface="PT Sans Narrow"/>
                <a:sym typeface="PT Sans Narrow"/>
              </a:rPr>
              <a:t>Develop a Website, utilize local television and request regular information update column in Hudson Valley One.</a:t>
            </a:r>
            <a:endParaRPr sz="6800" dirty="0">
              <a:solidFill>
                <a:srgbClr val="000000"/>
              </a:solidFill>
              <a:latin typeface="PT Sans Narrow"/>
              <a:ea typeface="PT Sans Narrow"/>
              <a:cs typeface="PT Sans Narrow"/>
              <a:sym typeface="PT Sans Narrow"/>
            </a:endParaRPr>
          </a:p>
          <a:p>
            <a:pPr marL="457200" lvl="0" indent="0" algn="l" rtl="0">
              <a:lnSpc>
                <a:spcPct val="106999"/>
              </a:lnSpc>
              <a:spcBef>
                <a:spcPts val="800"/>
              </a:spcBef>
              <a:spcAft>
                <a:spcPts val="800"/>
              </a:spcAft>
              <a:buNone/>
            </a:pPr>
            <a:r>
              <a:rPr lang="en" dirty="0">
                <a:solidFill>
                  <a:srgbClr val="000000"/>
                </a:solidFill>
                <a:latin typeface="Arial"/>
                <a:ea typeface="Arial"/>
                <a:cs typeface="Arial"/>
                <a:sym typeface="Arial"/>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9070550" y="445025"/>
            <a:ext cx="185100" cy="13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48" name="Google Shape;248;p39"/>
          <p:cNvSpPr txBox="1">
            <a:spLocks noGrp="1"/>
          </p:cNvSpPr>
          <p:nvPr>
            <p:ph type="body" idx="1"/>
          </p:nvPr>
        </p:nvSpPr>
        <p:spPr>
          <a:xfrm>
            <a:off x="311700" y="78650"/>
            <a:ext cx="8520600" cy="47883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None/>
            </a:pPr>
            <a:r>
              <a:rPr lang="en" sz="2800" b="1">
                <a:solidFill>
                  <a:srgbClr val="000000"/>
                </a:solidFill>
                <a:latin typeface="PT Sans Narrow"/>
                <a:ea typeface="PT Sans Narrow"/>
                <a:cs typeface="PT Sans Narrow"/>
                <a:sym typeface="PT Sans Narrow"/>
              </a:rPr>
              <a:t>Costs savings</a:t>
            </a:r>
            <a:r>
              <a:rPr lang="en" sz="2700">
                <a:solidFill>
                  <a:srgbClr val="000000"/>
                </a:solidFill>
                <a:latin typeface="PT Sans Narrow"/>
                <a:ea typeface="PT Sans Narrow"/>
                <a:cs typeface="PT Sans Narrow"/>
                <a:sym typeface="PT Sans Narrow"/>
              </a:rPr>
              <a:t> </a:t>
            </a:r>
            <a:r>
              <a:rPr lang="en" sz="2600">
                <a:solidFill>
                  <a:srgbClr val="000000"/>
                </a:solidFill>
                <a:latin typeface="PT Sans Narrow"/>
                <a:ea typeface="PT Sans Narrow"/>
                <a:cs typeface="PT Sans Narrow"/>
                <a:sym typeface="PT Sans Narrow"/>
              </a:rPr>
              <a:t> </a:t>
            </a:r>
            <a:r>
              <a:rPr lang="en" sz="2600" b="1">
                <a:solidFill>
                  <a:schemeClr val="accent3"/>
                </a:solidFill>
                <a:latin typeface="PT Sans Narrow"/>
                <a:ea typeface="PT Sans Narrow"/>
                <a:cs typeface="PT Sans Narrow"/>
                <a:sym typeface="PT Sans Narrow"/>
              </a:rPr>
              <a:t>$$$$$ </a:t>
            </a:r>
            <a:r>
              <a:rPr lang="en" sz="2600">
                <a:solidFill>
                  <a:srgbClr val="000000"/>
                </a:solidFill>
                <a:latin typeface="PT Sans Narrow"/>
                <a:ea typeface="PT Sans Narrow"/>
                <a:cs typeface="PT Sans Narrow"/>
                <a:sym typeface="PT Sans Narrow"/>
              </a:rPr>
              <a:t>are accrued by the utilization of volunteers on the CSC Task Force and the relationships with community environmental organizations who are already working on some of the same goals. </a:t>
            </a:r>
            <a:endParaRPr sz="2600" b="1">
              <a:solidFill>
                <a:schemeClr val="accent3"/>
              </a:solidFill>
              <a:latin typeface="PT Sans Narrow"/>
              <a:ea typeface="PT Sans Narrow"/>
              <a:cs typeface="PT Sans Narrow"/>
              <a:sym typeface="PT Sans Narrow"/>
            </a:endParaRPr>
          </a:p>
          <a:p>
            <a:pPr marL="0" lvl="0" indent="0" algn="l" rtl="0">
              <a:lnSpc>
                <a:spcPct val="106999"/>
              </a:lnSpc>
              <a:spcBef>
                <a:spcPts val="800"/>
              </a:spcBef>
              <a:spcAft>
                <a:spcPts val="0"/>
              </a:spcAft>
              <a:buNone/>
            </a:pPr>
            <a:r>
              <a:rPr lang="en" sz="2800" b="1">
                <a:solidFill>
                  <a:srgbClr val="000000"/>
                </a:solidFill>
                <a:latin typeface="PT Sans Narrow"/>
                <a:ea typeface="PT Sans Narrow"/>
                <a:cs typeface="PT Sans Narrow"/>
                <a:sym typeface="PT Sans Narrow"/>
              </a:rPr>
              <a:t>Points</a:t>
            </a:r>
            <a:r>
              <a:rPr lang="en" sz="2700" b="1">
                <a:solidFill>
                  <a:srgbClr val="000000"/>
                </a:solidFill>
                <a:latin typeface="PT Sans Narrow"/>
                <a:ea typeface="PT Sans Narrow"/>
                <a:cs typeface="PT Sans Narrow"/>
                <a:sym typeface="PT Sans Narrow"/>
              </a:rPr>
              <a:t> </a:t>
            </a:r>
            <a:r>
              <a:rPr lang="en" sz="2600">
                <a:solidFill>
                  <a:srgbClr val="000000"/>
                </a:solidFill>
                <a:latin typeface="PT Sans Narrow"/>
                <a:ea typeface="PT Sans Narrow"/>
                <a:cs typeface="PT Sans Narrow"/>
                <a:sym typeface="PT Sans Narrow"/>
              </a:rPr>
              <a:t>are achieved by demonstrating local government engagement.  This can be achieved by designating a village/town representative to be a liaison to the CSC Task Force attending monthly meetings and being available for additional planning discussions.</a:t>
            </a:r>
            <a:endParaRPr sz="2600">
              <a:solidFill>
                <a:srgbClr val="000000"/>
              </a:solidFill>
              <a:latin typeface="PT Sans Narrow"/>
              <a:ea typeface="PT Sans Narrow"/>
              <a:cs typeface="PT Sans Narrow"/>
              <a:sym typeface="PT Sans Narrow"/>
            </a:endParaRPr>
          </a:p>
          <a:p>
            <a:pPr marL="0" lvl="0" indent="0" algn="l" rtl="0">
              <a:lnSpc>
                <a:spcPct val="106999"/>
              </a:lnSpc>
              <a:spcBef>
                <a:spcPts val="800"/>
              </a:spcBef>
              <a:spcAft>
                <a:spcPts val="0"/>
              </a:spcAft>
              <a:buNone/>
            </a:pPr>
            <a:r>
              <a:rPr lang="en" sz="2800" b="1">
                <a:solidFill>
                  <a:srgbClr val="000000"/>
                </a:solidFill>
                <a:latin typeface="PT Sans Narrow"/>
                <a:ea typeface="PT Sans Narrow"/>
                <a:cs typeface="PT Sans Narrow"/>
                <a:sym typeface="PT Sans Narrow"/>
              </a:rPr>
              <a:t>What to Submit:</a:t>
            </a:r>
            <a:r>
              <a:rPr lang="en" sz="2600" b="1">
                <a:solidFill>
                  <a:srgbClr val="000000"/>
                </a:solidFill>
                <a:latin typeface="PT Sans Narrow"/>
                <a:ea typeface="PT Sans Narrow"/>
                <a:cs typeface="PT Sans Narrow"/>
                <a:sym typeface="PT Sans Narrow"/>
              </a:rPr>
              <a:t> </a:t>
            </a:r>
            <a:r>
              <a:rPr lang="en" sz="2600">
                <a:solidFill>
                  <a:srgbClr val="000000"/>
                </a:solidFill>
                <a:latin typeface="PT Sans Narrow"/>
                <a:ea typeface="PT Sans Narrow"/>
                <a:cs typeface="PT Sans Narrow"/>
                <a:sym typeface="PT Sans Narrow"/>
              </a:rPr>
              <a:t>Provide a description and documentation of town/village community engagement strategies and at least two community outreach events.</a:t>
            </a:r>
            <a:endParaRPr sz="2600">
              <a:solidFill>
                <a:srgbClr val="000000"/>
              </a:solidFill>
              <a:latin typeface="PT Sans Narrow"/>
              <a:ea typeface="PT Sans Narrow"/>
              <a:cs typeface="PT Sans Narrow"/>
              <a:sym typeface="PT Sans Narrow"/>
            </a:endParaRPr>
          </a:p>
          <a:p>
            <a:pPr marL="0" lvl="0" indent="0" algn="l" rtl="0">
              <a:spcBef>
                <a:spcPts val="800"/>
              </a:spcBef>
              <a:spcAft>
                <a:spcPts val="1200"/>
              </a:spcAft>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95000"/>
              </a:lnSpc>
            </a:pPr>
            <a:r>
              <a:rPr lang="en-US" sz="2716" dirty="0">
                <a:solidFill>
                  <a:srgbClr val="4DB6AC"/>
                </a:solidFill>
                <a:latin typeface="Open Sans"/>
                <a:ea typeface="Open Sans"/>
                <a:cs typeface="Open Sans"/>
                <a:sym typeface="Open Sans"/>
              </a:rPr>
              <a:t>Under Disaster Preparedness and Recovery we have selected two recommendations for action:</a:t>
            </a:r>
            <a:br>
              <a:rPr lang="en-US" sz="2716" dirty="0">
                <a:solidFill>
                  <a:srgbClr val="4DB6AC"/>
                </a:solidFill>
                <a:latin typeface="Open Sans"/>
                <a:ea typeface="Open Sans"/>
                <a:cs typeface="Open Sans"/>
                <a:sym typeface="Open Sans"/>
              </a:rPr>
            </a:br>
            <a:endParaRPr dirty="0"/>
          </a:p>
        </p:txBody>
      </p:sp>
      <p:sp>
        <p:nvSpPr>
          <p:cNvPr id="254" name="Google Shape;254;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401108" algn="l" rtl="0">
              <a:lnSpc>
                <a:spcPct val="150000"/>
              </a:lnSpc>
              <a:spcBef>
                <a:spcPts val="1200"/>
              </a:spcBef>
              <a:spcAft>
                <a:spcPts val="0"/>
              </a:spcAft>
              <a:buClr>
                <a:schemeClr val="accent3"/>
              </a:buClr>
              <a:buSzPts val="2717"/>
              <a:buChar char="●"/>
            </a:pPr>
            <a:r>
              <a:rPr lang="en" sz="2716" b="1" dirty="0">
                <a:solidFill>
                  <a:schemeClr val="accent3"/>
                </a:solidFill>
              </a:rPr>
              <a:t>Create An Evacuation Plan</a:t>
            </a:r>
            <a:endParaRPr sz="2716" b="1" dirty="0">
              <a:solidFill>
                <a:schemeClr val="accent3"/>
              </a:solidFill>
            </a:endParaRPr>
          </a:p>
          <a:p>
            <a:pPr marL="457200" lvl="0" indent="-401108" algn="l" rtl="0">
              <a:lnSpc>
                <a:spcPct val="150000"/>
              </a:lnSpc>
              <a:spcBef>
                <a:spcPts val="0"/>
              </a:spcBef>
              <a:spcAft>
                <a:spcPts val="0"/>
              </a:spcAft>
              <a:buClr>
                <a:schemeClr val="accent3"/>
              </a:buClr>
              <a:buSzPts val="2717"/>
              <a:buChar char="●"/>
            </a:pPr>
            <a:r>
              <a:rPr lang="en" sz="2716" b="1" dirty="0">
                <a:solidFill>
                  <a:schemeClr val="accent3"/>
                </a:solidFill>
              </a:rPr>
              <a:t>Implement a Heat Emergency Plan</a:t>
            </a:r>
            <a:endParaRPr sz="2716" b="1" dirty="0">
              <a:solidFill>
                <a:schemeClr val="accent3"/>
              </a:solidFill>
            </a:endParaRPr>
          </a:p>
          <a:p>
            <a:pPr marL="0" lvl="0" indent="0" algn="l" rtl="0">
              <a:lnSpc>
                <a:spcPct val="95000"/>
              </a:lnSpc>
              <a:spcBef>
                <a:spcPts val="1200"/>
              </a:spcBef>
              <a:spcAft>
                <a:spcPts val="1200"/>
              </a:spcAft>
              <a:buNone/>
            </a:pPr>
            <a:endParaRPr sz="2716" b="1" dirty="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258100" y="-18824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990"/>
              <a:buNone/>
            </a:pPr>
            <a:r>
              <a:rPr lang="en" sz="2490" dirty="0">
                <a:solidFill>
                  <a:schemeClr val="accent3"/>
                </a:solidFill>
                <a:highlight>
                  <a:srgbClr val="FFFFFF"/>
                </a:highlight>
              </a:rPr>
              <a:t>Create An Evacuation Plan </a:t>
            </a:r>
            <a:endParaRPr sz="2490" dirty="0">
              <a:solidFill>
                <a:schemeClr val="accent3"/>
              </a:solidFill>
              <a:highlight>
                <a:srgbClr val="FFFFFF"/>
              </a:highlight>
            </a:endParaRPr>
          </a:p>
          <a:p>
            <a:pPr marL="457200" lvl="0" indent="0" algn="l" rtl="0">
              <a:lnSpc>
                <a:spcPct val="115000"/>
              </a:lnSpc>
              <a:spcBef>
                <a:spcPts val="1000"/>
              </a:spcBef>
              <a:spcAft>
                <a:spcPts val="1000"/>
              </a:spcAft>
              <a:buSzPts val="990"/>
              <a:buNone/>
            </a:pPr>
            <a:endParaRPr sz="3240" dirty="0"/>
          </a:p>
        </p:txBody>
      </p:sp>
      <p:sp>
        <p:nvSpPr>
          <p:cNvPr id="260" name="Google Shape;260;p41"/>
          <p:cNvSpPr txBox="1">
            <a:spLocks noGrp="1"/>
          </p:cNvSpPr>
          <p:nvPr>
            <p:ph type="body" idx="1"/>
          </p:nvPr>
        </p:nvSpPr>
        <p:spPr>
          <a:xfrm>
            <a:off x="107576" y="340658"/>
            <a:ext cx="8928848" cy="4802841"/>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838" b="1" dirty="0"/>
              <a:t>Justification</a:t>
            </a:r>
            <a:endParaRPr sz="2838" b="1" dirty="0"/>
          </a:p>
          <a:p>
            <a:pPr marL="457200" lvl="0" indent="-351093" algn="l" rtl="0">
              <a:lnSpc>
                <a:spcPct val="100000"/>
              </a:lnSpc>
              <a:spcBef>
                <a:spcPts val="1200"/>
              </a:spcBef>
              <a:spcAft>
                <a:spcPts val="0"/>
              </a:spcAft>
              <a:buClr>
                <a:srgbClr val="000000"/>
              </a:buClr>
              <a:buSzPct val="100000"/>
              <a:buChar char="●"/>
            </a:pPr>
            <a:r>
              <a:rPr lang="en" sz="2755" b="1" dirty="0">
                <a:solidFill>
                  <a:srgbClr val="000000"/>
                </a:solidFill>
              </a:rPr>
              <a:t>New Paltz will experience not only increases in flood extent but also significant increases in flood depth by the mid and late 21st century, according to the Woodwell Flood Risk Study.</a:t>
            </a:r>
            <a:endParaRPr sz="2755" b="1" dirty="0">
              <a:solidFill>
                <a:srgbClr val="000000"/>
              </a:solidFill>
            </a:endParaRPr>
          </a:p>
          <a:p>
            <a:pPr marL="457200" lvl="0" indent="-351093" algn="l" rtl="0">
              <a:lnSpc>
                <a:spcPct val="100000"/>
              </a:lnSpc>
              <a:spcBef>
                <a:spcPts val="1200"/>
              </a:spcBef>
              <a:spcAft>
                <a:spcPts val="0"/>
              </a:spcAft>
              <a:buClr>
                <a:srgbClr val="000000"/>
              </a:buClr>
              <a:buSzPct val="100000"/>
              <a:buChar char="●"/>
            </a:pPr>
            <a:r>
              <a:rPr lang="en" sz="2755" b="1" dirty="0">
                <a:solidFill>
                  <a:srgbClr val="000000"/>
                </a:solidFill>
              </a:rPr>
              <a:t>The ICLEI V</a:t>
            </a:r>
            <a:r>
              <a:rPr lang="en" sz="2755" b="1" dirty="0">
                <a:solidFill>
                  <a:srgbClr val="000000"/>
                </a:solidFill>
                <a:highlight>
                  <a:srgbClr val="FFFFFF"/>
                </a:highlight>
              </a:rPr>
              <a:t>ulnerability to Climate Change Assessment </a:t>
            </a:r>
            <a:r>
              <a:rPr lang="en" sz="2755" b="1" dirty="0">
                <a:solidFill>
                  <a:srgbClr val="000000"/>
                </a:solidFill>
              </a:rPr>
              <a:t>says that higher temperatures and drier summers will increase the risk of fire and heat emergencies.</a:t>
            </a:r>
            <a:endParaRPr sz="2755" b="1" dirty="0">
              <a:solidFill>
                <a:srgbClr val="000000"/>
              </a:solidFill>
            </a:endParaRPr>
          </a:p>
          <a:p>
            <a:pPr marL="457200" lvl="0" indent="-351093" algn="l" rtl="0">
              <a:lnSpc>
                <a:spcPct val="100000"/>
              </a:lnSpc>
              <a:spcBef>
                <a:spcPts val="1200"/>
              </a:spcBef>
              <a:spcAft>
                <a:spcPts val="0"/>
              </a:spcAft>
              <a:buSzPct val="100000"/>
              <a:buChar char="●"/>
            </a:pPr>
            <a:r>
              <a:rPr lang="en" sz="2755" b="1" dirty="0">
                <a:solidFill>
                  <a:srgbClr val="000000"/>
                </a:solidFill>
              </a:rPr>
              <a:t>New Paltz has an Emergency Planning Committee.</a:t>
            </a:r>
            <a:endParaRPr sz="2755" b="1" dirty="0">
              <a:solidFill>
                <a:srgbClr val="000000"/>
              </a:solidFill>
            </a:endParaRPr>
          </a:p>
          <a:p>
            <a:pPr marL="457200" lvl="0" indent="-351093" algn="l" rtl="0">
              <a:lnSpc>
                <a:spcPct val="100000"/>
              </a:lnSpc>
              <a:spcBef>
                <a:spcPts val="1200"/>
              </a:spcBef>
              <a:spcAft>
                <a:spcPts val="0"/>
              </a:spcAft>
              <a:buClr>
                <a:srgbClr val="000000"/>
              </a:buClr>
              <a:buSzPct val="100000"/>
              <a:buChar char="●"/>
            </a:pPr>
            <a:r>
              <a:rPr lang="en" sz="2755" b="1" dirty="0">
                <a:solidFill>
                  <a:srgbClr val="000000"/>
                </a:solidFill>
                <a:highlight>
                  <a:srgbClr val="FFFFFF"/>
                </a:highlight>
              </a:rPr>
              <a:t>The Town’s website provides links to an Emergency  Preparedness Plan, Emergency Handbook, and an Emergency Supply List.</a:t>
            </a:r>
            <a:endParaRPr sz="2755" b="1" dirty="0">
              <a:solidFill>
                <a:srgbClr val="000000"/>
              </a:solidFill>
              <a:highlight>
                <a:srgbClr val="FFFFFF"/>
              </a:highlight>
            </a:endParaRPr>
          </a:p>
          <a:p>
            <a:pPr marL="457200" lvl="0" indent="-351093" algn="l" rtl="0">
              <a:lnSpc>
                <a:spcPct val="100000"/>
              </a:lnSpc>
              <a:spcBef>
                <a:spcPts val="1200"/>
              </a:spcBef>
              <a:spcAft>
                <a:spcPts val="0"/>
              </a:spcAft>
              <a:buClr>
                <a:srgbClr val="000000"/>
              </a:buClr>
              <a:buSzPct val="100000"/>
              <a:buChar char="●"/>
            </a:pPr>
            <a:r>
              <a:rPr lang="en" sz="2755" b="1" dirty="0">
                <a:solidFill>
                  <a:srgbClr val="000000"/>
                </a:solidFill>
                <a:highlight>
                  <a:srgbClr val="FFFFFF"/>
                </a:highlight>
              </a:rPr>
              <a:t>The Cornell Cooperative Resilience Tool recommends that New Paltz develop a Community Evacuation Plan.</a:t>
            </a:r>
            <a:endParaRPr sz="2755" b="1" dirty="0">
              <a:solidFill>
                <a:srgbClr val="000000"/>
              </a:solidFill>
              <a:highlight>
                <a:srgbClr val="FFFFFF"/>
              </a:highlight>
            </a:endParaRPr>
          </a:p>
          <a:p>
            <a:pPr marL="0" lvl="0" indent="0" algn="l" rtl="0">
              <a:spcBef>
                <a:spcPts val="120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rot="236">
            <a:off x="128575" y="-20550"/>
            <a:ext cx="8725200" cy="7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800">
                <a:solidFill>
                  <a:schemeClr val="accent3"/>
                </a:solidFill>
              </a:rPr>
              <a:t>Components of an Evacuation Plan</a:t>
            </a:r>
            <a:endParaRPr sz="2800">
              <a:solidFill>
                <a:schemeClr val="accent3"/>
              </a:solidFill>
            </a:endParaRPr>
          </a:p>
        </p:txBody>
      </p:sp>
      <p:sp>
        <p:nvSpPr>
          <p:cNvPr id="266" name="Google Shape;266;p42"/>
          <p:cNvSpPr txBox="1"/>
          <p:nvPr/>
        </p:nvSpPr>
        <p:spPr>
          <a:xfrm>
            <a:off x="6557975" y="1918100"/>
            <a:ext cx="6172200" cy="72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67" name="Google Shape;267;p42"/>
          <p:cNvSpPr txBox="1"/>
          <p:nvPr/>
        </p:nvSpPr>
        <p:spPr>
          <a:xfrm>
            <a:off x="10426300" y="4607725"/>
            <a:ext cx="6172200" cy="72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68" name="Google Shape;268;p42"/>
          <p:cNvSpPr txBox="1"/>
          <p:nvPr/>
        </p:nvSpPr>
        <p:spPr>
          <a:xfrm>
            <a:off x="0" y="367900"/>
            <a:ext cx="8853900" cy="4751100"/>
          </a:xfrm>
          <a:prstGeom prst="rect">
            <a:avLst/>
          </a:prstGeom>
          <a:noFill/>
          <a:ln>
            <a:noFill/>
          </a:ln>
        </p:spPr>
        <p:txBody>
          <a:bodyPr spcFirstLastPara="1" wrap="square" lIns="91425" tIns="91425" rIns="91425" bIns="91425" anchor="t" anchorCtr="0">
            <a:spAutoFit/>
          </a:bodyPr>
          <a:lstStyle/>
          <a:p>
            <a:pPr marL="457200" lvl="0" indent="-355600" algn="l" rtl="0">
              <a:lnSpc>
                <a:spcPct val="100000"/>
              </a:lnSpc>
              <a:spcBef>
                <a:spcPts val="1000"/>
              </a:spcBef>
              <a:spcAft>
                <a:spcPts val="0"/>
              </a:spcAft>
              <a:buSzPts val="2000"/>
              <a:buChar char="●"/>
            </a:pPr>
            <a:r>
              <a:rPr lang="en" sz="2000" b="1" dirty="0">
                <a:latin typeface="Open Sans"/>
                <a:ea typeface="Open Sans"/>
                <a:cs typeface="Open Sans"/>
                <a:sym typeface="Open Sans"/>
              </a:rPr>
              <a:t>Evacuation instructions based on location and size of emergency:</a:t>
            </a:r>
            <a:endParaRPr sz="2000" b="1" dirty="0">
              <a:latin typeface="Open Sans"/>
              <a:ea typeface="Open Sans"/>
              <a:cs typeface="Open Sans"/>
              <a:sym typeface="Open Sans"/>
            </a:endParaRPr>
          </a:p>
          <a:p>
            <a:pPr marL="457200" lvl="0" indent="457200" algn="l" rtl="0">
              <a:lnSpc>
                <a:spcPct val="100000"/>
              </a:lnSpc>
              <a:spcBef>
                <a:spcPts val="1000"/>
              </a:spcBef>
              <a:spcAft>
                <a:spcPts val="0"/>
              </a:spcAft>
              <a:buNone/>
            </a:pPr>
            <a:r>
              <a:rPr lang="en" sz="2000" b="1" dirty="0">
                <a:latin typeface="Open Sans"/>
                <a:ea typeface="Open Sans"/>
                <a:cs typeface="Open Sans"/>
                <a:sym typeface="Open Sans"/>
              </a:rPr>
              <a:t>Level 1 – One neighborhood/zone</a:t>
            </a:r>
            <a:endParaRPr sz="2000" b="1" dirty="0">
              <a:latin typeface="Open Sans"/>
              <a:ea typeface="Open Sans"/>
              <a:cs typeface="Open Sans"/>
              <a:sym typeface="Open Sans"/>
            </a:endParaRPr>
          </a:p>
          <a:p>
            <a:pPr marL="914400" lvl="0" indent="0" algn="l" rtl="0">
              <a:lnSpc>
                <a:spcPct val="100000"/>
              </a:lnSpc>
              <a:spcBef>
                <a:spcPts val="0"/>
              </a:spcBef>
              <a:spcAft>
                <a:spcPts val="0"/>
              </a:spcAft>
              <a:buNone/>
            </a:pPr>
            <a:r>
              <a:rPr lang="en" sz="2000" b="1" dirty="0">
                <a:latin typeface="Open Sans"/>
                <a:ea typeface="Open Sans"/>
                <a:cs typeface="Open Sans"/>
                <a:sym typeface="Open Sans"/>
              </a:rPr>
              <a:t>Level 2 – Two neighborhoods/zones</a:t>
            </a:r>
            <a:endParaRPr sz="2000" b="1" dirty="0">
              <a:latin typeface="Open Sans"/>
              <a:ea typeface="Open Sans"/>
              <a:cs typeface="Open Sans"/>
              <a:sym typeface="Open Sans"/>
            </a:endParaRPr>
          </a:p>
          <a:p>
            <a:pPr marL="914400" lvl="0" indent="0" algn="l" rtl="0">
              <a:lnSpc>
                <a:spcPct val="100000"/>
              </a:lnSpc>
              <a:spcBef>
                <a:spcPts val="0"/>
              </a:spcBef>
              <a:spcAft>
                <a:spcPts val="0"/>
              </a:spcAft>
              <a:buNone/>
            </a:pPr>
            <a:r>
              <a:rPr lang="en" sz="2000" b="1" dirty="0">
                <a:latin typeface="Open Sans"/>
                <a:ea typeface="Open Sans"/>
                <a:cs typeface="Open Sans"/>
                <a:sym typeface="Open Sans"/>
              </a:rPr>
              <a:t>Level 3 – More than two neighborhoods/zones</a:t>
            </a:r>
            <a:endParaRPr sz="2000" b="1" dirty="0">
              <a:latin typeface="Open Sans"/>
              <a:ea typeface="Open Sans"/>
              <a:cs typeface="Open Sans"/>
              <a:sym typeface="Open Sans"/>
            </a:endParaRPr>
          </a:p>
          <a:p>
            <a:pPr marL="457200" lvl="0" indent="-355600" algn="l" rtl="0">
              <a:lnSpc>
                <a:spcPct val="115000"/>
              </a:lnSpc>
              <a:spcBef>
                <a:spcPts val="1200"/>
              </a:spcBef>
              <a:spcAft>
                <a:spcPts val="0"/>
              </a:spcAft>
              <a:buSzPts val="2000"/>
              <a:buFont typeface="Open Sans"/>
              <a:buChar char="●"/>
            </a:pPr>
            <a:r>
              <a:rPr lang="en" sz="2000" b="1" dirty="0">
                <a:latin typeface="Open Sans"/>
                <a:ea typeface="Open Sans"/>
                <a:cs typeface="Open Sans"/>
                <a:sym typeface="Open Sans"/>
              </a:rPr>
              <a:t>Maps outlining zones and evacuation routes</a:t>
            </a:r>
            <a:endParaRPr sz="2000" b="1" dirty="0">
              <a:latin typeface="Open Sans"/>
              <a:ea typeface="Open Sans"/>
              <a:cs typeface="Open Sans"/>
              <a:sym typeface="Open Sans"/>
            </a:endParaRPr>
          </a:p>
          <a:p>
            <a:pPr marL="457200" lvl="0" indent="-355600" algn="l" rtl="0">
              <a:lnSpc>
                <a:spcPct val="115000"/>
              </a:lnSpc>
              <a:spcBef>
                <a:spcPts val="1000"/>
              </a:spcBef>
              <a:spcAft>
                <a:spcPts val="0"/>
              </a:spcAft>
              <a:buSzPts val="2000"/>
              <a:buFont typeface="Open Sans"/>
              <a:buChar char="●"/>
            </a:pPr>
            <a:r>
              <a:rPr lang="en" sz="2000" b="1" dirty="0">
                <a:latin typeface="Open Sans"/>
                <a:ea typeface="Open Sans"/>
                <a:cs typeface="Open Sans"/>
                <a:sym typeface="Open Sans"/>
              </a:rPr>
              <a:t>Plans for schools and businesses</a:t>
            </a:r>
            <a:endParaRPr sz="2000" b="1" dirty="0">
              <a:latin typeface="Open Sans"/>
              <a:ea typeface="Open Sans"/>
              <a:cs typeface="Open Sans"/>
              <a:sym typeface="Open Sans"/>
            </a:endParaRPr>
          </a:p>
          <a:p>
            <a:pPr marL="457200" lvl="0" indent="-355600" algn="l" rtl="0">
              <a:lnSpc>
                <a:spcPct val="115000"/>
              </a:lnSpc>
              <a:spcBef>
                <a:spcPts val="1000"/>
              </a:spcBef>
              <a:spcAft>
                <a:spcPts val="0"/>
              </a:spcAft>
              <a:buSzPts val="2000"/>
              <a:buFont typeface="Open Sans"/>
              <a:buChar char="●"/>
            </a:pPr>
            <a:r>
              <a:rPr lang="en" sz="2000" b="1" dirty="0">
                <a:latin typeface="Open Sans"/>
                <a:ea typeface="Open Sans"/>
                <a:cs typeface="Open Sans"/>
                <a:sym typeface="Open Sans"/>
              </a:rPr>
              <a:t>Directions to shelters both local and countywide</a:t>
            </a:r>
            <a:endParaRPr sz="2000" b="1" dirty="0">
              <a:latin typeface="Open Sans"/>
              <a:ea typeface="Open Sans"/>
              <a:cs typeface="Open Sans"/>
              <a:sym typeface="Open Sans"/>
            </a:endParaRPr>
          </a:p>
          <a:p>
            <a:pPr marL="457200" lvl="0" indent="-355600" algn="l" rtl="0">
              <a:lnSpc>
                <a:spcPct val="115000"/>
              </a:lnSpc>
              <a:spcBef>
                <a:spcPts val="1000"/>
              </a:spcBef>
              <a:spcAft>
                <a:spcPts val="0"/>
              </a:spcAft>
              <a:buSzPts val="2000"/>
              <a:buFont typeface="Open Sans"/>
              <a:buChar char="●"/>
            </a:pPr>
            <a:r>
              <a:rPr lang="en" sz="2000" b="1" dirty="0">
                <a:latin typeface="Open Sans"/>
                <a:ea typeface="Open Sans"/>
                <a:cs typeface="Open Sans"/>
                <a:sym typeface="Open Sans"/>
              </a:rPr>
              <a:t>Transportation for people with special needs</a:t>
            </a:r>
            <a:endParaRPr sz="2000" b="1" dirty="0">
              <a:latin typeface="Open Sans"/>
              <a:ea typeface="Open Sans"/>
              <a:cs typeface="Open Sans"/>
              <a:sym typeface="Open Sans"/>
            </a:endParaRPr>
          </a:p>
          <a:p>
            <a:pPr marL="457200" lvl="0" indent="-355600" algn="l" rtl="0">
              <a:lnSpc>
                <a:spcPct val="115000"/>
              </a:lnSpc>
              <a:spcBef>
                <a:spcPts val="1000"/>
              </a:spcBef>
              <a:spcAft>
                <a:spcPts val="0"/>
              </a:spcAft>
              <a:buSzPts val="2000"/>
              <a:buFont typeface="Open Sans"/>
              <a:buChar char="●"/>
            </a:pPr>
            <a:r>
              <a:rPr lang="en" sz="2000" b="1" dirty="0">
                <a:latin typeface="Open Sans"/>
                <a:ea typeface="Open Sans"/>
                <a:cs typeface="Open Sans"/>
                <a:sym typeface="Open Sans"/>
              </a:rPr>
              <a:t>Public transportation for residents lacking vehicles</a:t>
            </a:r>
            <a:endParaRPr sz="2000" b="1" dirty="0">
              <a:latin typeface="Open Sans"/>
              <a:ea typeface="Open Sans"/>
              <a:cs typeface="Open Sans"/>
              <a:sym typeface="Open Sans"/>
            </a:endParaRPr>
          </a:p>
          <a:p>
            <a:pPr marL="457200" lvl="0" indent="-355600" algn="l" rtl="0">
              <a:lnSpc>
                <a:spcPct val="115000"/>
              </a:lnSpc>
              <a:spcBef>
                <a:spcPts val="1200"/>
              </a:spcBef>
              <a:spcAft>
                <a:spcPts val="1000"/>
              </a:spcAft>
              <a:buSzPts val="2000"/>
              <a:buFont typeface="Open Sans"/>
              <a:buChar char="●"/>
            </a:pPr>
            <a:r>
              <a:rPr lang="en" sz="2000" b="1" dirty="0">
                <a:latin typeface="Open Sans"/>
                <a:ea typeface="Open Sans"/>
                <a:cs typeface="Open Sans"/>
                <a:sym typeface="Open Sans"/>
              </a:rPr>
              <a:t>Coordinate with the Ulster County Evacuation Plan</a:t>
            </a:r>
            <a:endParaRPr sz="2000" b="1" dirty="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Create a Heat Emergency Plan </a:t>
            </a:r>
            <a:endParaRPr>
              <a:solidFill>
                <a:schemeClr val="accent3"/>
              </a:solidFill>
            </a:endParaRPr>
          </a:p>
        </p:txBody>
      </p:sp>
      <p:sp>
        <p:nvSpPr>
          <p:cNvPr id="274" name="Google Shape;274;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914400" lvl="0" indent="-400050" algn="l" rtl="0">
              <a:lnSpc>
                <a:spcPct val="95000"/>
              </a:lnSpc>
              <a:spcBef>
                <a:spcPts val="0"/>
              </a:spcBef>
              <a:spcAft>
                <a:spcPts val="0"/>
              </a:spcAft>
              <a:buSzPts val="2700"/>
              <a:buFont typeface="PT Sans Narrow"/>
              <a:buChar char="●"/>
            </a:pPr>
            <a:r>
              <a:rPr lang="en" sz="2700" b="1" dirty="0">
                <a:solidFill>
                  <a:schemeClr val="bg2">
                    <a:lumMod val="50000"/>
                  </a:schemeClr>
                </a:solidFill>
                <a:latin typeface="PT Sans Narrow"/>
                <a:ea typeface="PT Sans Narrow"/>
                <a:cs typeface="PT Sans Narrow"/>
                <a:sym typeface="PT Sans Narrow"/>
              </a:rPr>
              <a:t>Justification</a:t>
            </a:r>
            <a:endParaRPr sz="2700" b="1" dirty="0">
              <a:solidFill>
                <a:schemeClr val="bg2">
                  <a:lumMod val="50000"/>
                </a:schemeClr>
              </a:solidFill>
              <a:latin typeface="PT Sans Narrow"/>
              <a:ea typeface="PT Sans Narrow"/>
              <a:cs typeface="PT Sans Narrow"/>
              <a:sym typeface="PT Sans Narrow"/>
            </a:endParaRPr>
          </a:p>
          <a:p>
            <a:pPr marL="914400" lvl="0" indent="-400050" algn="l" rtl="0">
              <a:lnSpc>
                <a:spcPct val="95000"/>
              </a:lnSpc>
              <a:spcBef>
                <a:spcPts val="0"/>
              </a:spcBef>
              <a:spcAft>
                <a:spcPts val="0"/>
              </a:spcAft>
              <a:buSzPts val="2700"/>
              <a:buFont typeface="PT Sans Narrow"/>
              <a:buChar char="●"/>
            </a:pPr>
            <a:r>
              <a:rPr lang="en" sz="2700" b="1" dirty="0">
                <a:solidFill>
                  <a:schemeClr val="bg2">
                    <a:lumMod val="50000"/>
                  </a:schemeClr>
                </a:solidFill>
                <a:latin typeface="PT Sans Narrow"/>
                <a:ea typeface="PT Sans Narrow"/>
                <a:cs typeface="PT Sans Narrow"/>
                <a:sym typeface="PT Sans Narrow"/>
              </a:rPr>
              <a:t>Ideas for Implementation</a:t>
            </a:r>
            <a:endParaRPr sz="2700" b="1" dirty="0">
              <a:solidFill>
                <a:schemeClr val="bg2">
                  <a:lumMod val="50000"/>
                </a:schemeClr>
              </a:solidFill>
              <a:latin typeface="PT Sans Narrow"/>
              <a:ea typeface="PT Sans Narrow"/>
              <a:cs typeface="PT Sans Narrow"/>
              <a:sym typeface="PT Sans Narrow"/>
            </a:endParaRPr>
          </a:p>
          <a:p>
            <a:pPr marL="914400" lvl="0" indent="-400050" algn="l" rtl="0">
              <a:lnSpc>
                <a:spcPct val="95000"/>
              </a:lnSpc>
              <a:spcBef>
                <a:spcPts val="0"/>
              </a:spcBef>
              <a:spcAft>
                <a:spcPts val="0"/>
              </a:spcAft>
              <a:buSzPts val="2700"/>
              <a:buFont typeface="PT Sans Narrow"/>
              <a:buChar char="●"/>
            </a:pPr>
            <a:r>
              <a:rPr lang="en" sz="2700" b="1" dirty="0">
                <a:solidFill>
                  <a:schemeClr val="bg2">
                    <a:lumMod val="50000"/>
                  </a:schemeClr>
                </a:solidFill>
                <a:latin typeface="PT Sans Narrow"/>
                <a:ea typeface="PT Sans Narrow"/>
                <a:cs typeface="PT Sans Narrow"/>
                <a:sym typeface="PT Sans Narrow"/>
              </a:rPr>
              <a:t>What will be needed for submission</a:t>
            </a:r>
            <a:endParaRPr sz="2700" b="1" dirty="0">
              <a:solidFill>
                <a:schemeClr val="bg2">
                  <a:lumMod val="50000"/>
                </a:schemeClr>
              </a:solidFill>
              <a:latin typeface="PT Sans Narrow"/>
              <a:ea typeface="PT Sans Narrow"/>
              <a:cs typeface="PT Sans Narrow"/>
              <a:sym typeface="PT Sans Narrow"/>
            </a:endParaRPr>
          </a:p>
          <a:p>
            <a:pPr marL="457200" lvl="0" indent="0" algn="l" rtl="0">
              <a:lnSpc>
                <a:spcPct val="95000"/>
              </a:lnSpc>
              <a:spcBef>
                <a:spcPts val="1200"/>
              </a:spcBef>
              <a:spcAft>
                <a:spcPts val="1200"/>
              </a:spcAft>
              <a:buNone/>
            </a:pPr>
            <a:endParaRPr sz="21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380825" y="64025"/>
            <a:ext cx="84513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990"/>
              <a:buNone/>
            </a:pPr>
            <a:r>
              <a:rPr lang="en" sz="2400">
                <a:solidFill>
                  <a:schemeClr val="accent3"/>
                </a:solidFill>
                <a:highlight>
                  <a:srgbClr val="FFFFFF"/>
                </a:highlight>
              </a:rPr>
              <a:t>What is happening to create heat emergencies?</a:t>
            </a:r>
            <a:endParaRPr sz="2400">
              <a:solidFill>
                <a:schemeClr val="accent3"/>
              </a:solidFill>
              <a:highlight>
                <a:srgbClr val="FFFFFF"/>
              </a:highlight>
            </a:endParaRPr>
          </a:p>
          <a:p>
            <a:pPr marL="0" lvl="0" indent="0" algn="l" rtl="0">
              <a:lnSpc>
                <a:spcPct val="115000"/>
              </a:lnSpc>
              <a:spcBef>
                <a:spcPts val="1000"/>
              </a:spcBef>
              <a:spcAft>
                <a:spcPts val="1000"/>
              </a:spcAft>
              <a:buSzPts val="990"/>
              <a:buNone/>
            </a:pPr>
            <a:endParaRPr sz="4410"/>
          </a:p>
        </p:txBody>
      </p:sp>
      <p:sp>
        <p:nvSpPr>
          <p:cNvPr id="280" name="Google Shape;280;p44"/>
          <p:cNvSpPr txBox="1">
            <a:spLocks noGrp="1"/>
          </p:cNvSpPr>
          <p:nvPr>
            <p:ph type="body" idx="1"/>
          </p:nvPr>
        </p:nvSpPr>
        <p:spPr>
          <a:xfrm>
            <a:off x="311700" y="630275"/>
            <a:ext cx="8520600" cy="4264200"/>
          </a:xfrm>
          <a:prstGeom prst="rect">
            <a:avLst/>
          </a:prstGeom>
        </p:spPr>
        <p:txBody>
          <a:bodyPr spcFirstLastPara="1" wrap="square" lIns="91425" tIns="91425" rIns="91425" bIns="91425" anchor="t" anchorCtr="0">
            <a:noAutofit/>
          </a:bodyPr>
          <a:lstStyle/>
          <a:p>
            <a:pPr marL="0" lvl="0" indent="0" algn="l" rtl="0">
              <a:lnSpc>
                <a:spcPct val="95000"/>
              </a:lnSpc>
              <a:spcBef>
                <a:spcPts val="1000"/>
              </a:spcBef>
              <a:spcAft>
                <a:spcPts val="0"/>
              </a:spcAft>
              <a:buSzPts val="1018"/>
              <a:buNone/>
            </a:pPr>
            <a:r>
              <a:rPr lang="en" sz="2100" b="1" u="sng" dirty="0">
                <a:solidFill>
                  <a:srgbClr val="000000"/>
                </a:solidFill>
                <a:highlight>
                  <a:srgbClr val="FFFFFF"/>
                </a:highlight>
                <a:latin typeface="PT Sans Narrow"/>
                <a:ea typeface="PT Sans Narrow"/>
                <a:cs typeface="PT Sans Narrow"/>
                <a:sym typeface="PT Sans Narrow"/>
              </a:rPr>
              <a:t>We are expected to experience 7 times more extreme heat days than in previous years..</a:t>
            </a:r>
            <a:endParaRPr sz="2100" b="1" u="sng"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dirty="0">
                <a:solidFill>
                  <a:srgbClr val="000000"/>
                </a:solidFill>
                <a:highlight>
                  <a:srgbClr val="FFFFFF"/>
                </a:highlight>
                <a:latin typeface="PT Sans Narrow"/>
                <a:ea typeface="PT Sans Narrow"/>
                <a:cs typeface="PT Sans Narrow"/>
                <a:sym typeface="PT Sans Narrow"/>
              </a:rPr>
              <a:t>·        Summer days will routinely begin to reach 100 degrees.</a:t>
            </a:r>
            <a:endParaRPr sz="2100"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dirty="0">
                <a:solidFill>
                  <a:srgbClr val="000000"/>
                </a:solidFill>
                <a:highlight>
                  <a:srgbClr val="FFFFFF"/>
                </a:highlight>
                <a:latin typeface="PT Sans Narrow"/>
                <a:ea typeface="PT Sans Narrow"/>
                <a:cs typeface="PT Sans Narrow"/>
                <a:sym typeface="PT Sans Narrow"/>
              </a:rPr>
              <a:t>·         New Paltz is projected to experience 5 times the number of heat waves.</a:t>
            </a:r>
            <a:endParaRPr sz="2100"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b="1" u="sng" dirty="0">
                <a:solidFill>
                  <a:srgbClr val="000000"/>
                </a:solidFill>
                <a:highlight>
                  <a:srgbClr val="FFFFFF"/>
                </a:highlight>
                <a:latin typeface="PT Sans Narrow"/>
                <a:ea typeface="PT Sans Narrow"/>
                <a:cs typeface="PT Sans Narrow"/>
                <a:sym typeface="PT Sans Narrow"/>
              </a:rPr>
              <a:t>Freezing days are projected to decrease by half.</a:t>
            </a:r>
            <a:endParaRPr sz="2100" b="1" u="sng"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dirty="0">
                <a:solidFill>
                  <a:srgbClr val="000000"/>
                </a:solidFill>
                <a:highlight>
                  <a:srgbClr val="FFFFFF"/>
                </a:highlight>
                <a:latin typeface="PT Sans Narrow"/>
                <a:ea typeface="PT Sans Narrow"/>
                <a:cs typeface="PT Sans Narrow"/>
                <a:sym typeface="PT Sans Narrow"/>
              </a:rPr>
              <a:t>·         New Paltz anticipates a precipitation shift from snow to rain.</a:t>
            </a:r>
            <a:endParaRPr sz="2100"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dirty="0">
                <a:solidFill>
                  <a:srgbClr val="000000"/>
                </a:solidFill>
                <a:highlight>
                  <a:srgbClr val="FFFFFF"/>
                </a:highlight>
                <a:latin typeface="PT Sans Narrow"/>
                <a:ea typeface="PT Sans Narrow"/>
                <a:cs typeface="PT Sans Narrow"/>
                <a:sym typeface="PT Sans Narrow"/>
              </a:rPr>
              <a:t>·         The number of extreme precipitation events are projected to nearly double by 2100.</a:t>
            </a:r>
            <a:endParaRPr sz="2100"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2100" b="1" u="sng" dirty="0">
                <a:solidFill>
                  <a:srgbClr val="000000"/>
                </a:solidFill>
                <a:highlight>
                  <a:srgbClr val="FFFFFF"/>
                </a:highlight>
                <a:latin typeface="PT Sans Narrow"/>
                <a:ea typeface="PT Sans Narrow"/>
                <a:cs typeface="PT Sans Narrow"/>
                <a:sym typeface="PT Sans Narrow"/>
              </a:rPr>
              <a:t>The top 11 hazards identified for New Paltz are:</a:t>
            </a:r>
            <a:r>
              <a:rPr lang="en" sz="2100" dirty="0">
                <a:solidFill>
                  <a:srgbClr val="000000"/>
                </a:solidFill>
                <a:highlight>
                  <a:srgbClr val="FFFFFF"/>
                </a:highlight>
                <a:latin typeface="PT Sans Narrow"/>
                <a:ea typeface="PT Sans Narrow"/>
                <a:cs typeface="PT Sans Narrow"/>
                <a:sym typeface="PT Sans Narrow"/>
              </a:rPr>
              <a:t> </a:t>
            </a:r>
            <a:endParaRPr sz="2100" dirty="0">
              <a:solidFill>
                <a:srgbClr val="000000"/>
              </a:solidFill>
              <a:highlight>
                <a:srgbClr val="FFFFFF"/>
              </a:highlight>
              <a:latin typeface="PT Sans Narrow"/>
              <a:ea typeface="PT Sans Narrow"/>
              <a:cs typeface="PT Sans Narrow"/>
              <a:sym typeface="PT Sans Narrow"/>
            </a:endParaRPr>
          </a:p>
          <a:p>
            <a:pPr marL="0" lvl="0" indent="0" algn="l" rtl="0">
              <a:lnSpc>
                <a:spcPct val="95000"/>
              </a:lnSpc>
              <a:spcBef>
                <a:spcPts val="1000"/>
              </a:spcBef>
              <a:spcAft>
                <a:spcPts val="0"/>
              </a:spcAft>
              <a:buSzPts val="1018"/>
              <a:buNone/>
            </a:pPr>
            <a:r>
              <a:rPr lang="en" sz="1510" dirty="0">
                <a:solidFill>
                  <a:srgbClr val="000000"/>
                </a:solidFill>
                <a:highlight>
                  <a:srgbClr val="FFFFFF"/>
                </a:highlight>
                <a:latin typeface="Comfortaa"/>
                <a:ea typeface="Comfortaa"/>
                <a:cs typeface="Comfortaa"/>
                <a:sym typeface="Comfortaa"/>
              </a:rPr>
              <a:t>Extreme hot days                  Rainstorms                              Changed seasonal patterns                                            Heat waves                             Groundwater flooding           Drought                                                                                                             Forest fires                              Flash/surface flooding         Insect infestation                                                                                                                                                Wildfires                                   River flooding  </a:t>
            </a:r>
            <a:endParaRPr sz="1510" dirty="0">
              <a:solidFill>
                <a:srgbClr val="000000"/>
              </a:solidFill>
              <a:highlight>
                <a:srgbClr val="FFFFFF"/>
              </a:highlight>
              <a:latin typeface="Comfortaa"/>
              <a:ea typeface="Comfortaa"/>
              <a:cs typeface="Comfortaa"/>
              <a:sym typeface="Comfortaa"/>
            </a:endParaRPr>
          </a:p>
          <a:p>
            <a:pPr marL="0" lvl="0" indent="0" algn="l" rtl="0">
              <a:lnSpc>
                <a:spcPct val="95000"/>
              </a:lnSpc>
              <a:spcBef>
                <a:spcPts val="1000"/>
              </a:spcBef>
              <a:spcAft>
                <a:spcPts val="0"/>
              </a:spcAft>
              <a:buSzPts val="1018"/>
              <a:buNone/>
            </a:pPr>
            <a:r>
              <a:rPr lang="en" sz="1410" dirty="0">
                <a:solidFill>
                  <a:srgbClr val="000000"/>
                </a:solidFill>
                <a:highlight>
                  <a:srgbClr val="FFFFFF"/>
                </a:highlight>
                <a:latin typeface="Comfortaa"/>
                <a:ea typeface="Comfortaa"/>
                <a:cs typeface="Comfortaa"/>
                <a:sym typeface="Comfortaa"/>
              </a:rPr>
              <a:t>                                                                       </a:t>
            </a:r>
            <a:endParaRPr sz="1410" dirty="0">
              <a:solidFill>
                <a:srgbClr val="000000"/>
              </a:solidFill>
              <a:highlight>
                <a:srgbClr val="FFFFFF"/>
              </a:highlight>
              <a:latin typeface="Comfortaa"/>
              <a:ea typeface="Comfortaa"/>
              <a:cs typeface="Comfortaa"/>
              <a:sym typeface="Comfortaa"/>
            </a:endParaRPr>
          </a:p>
          <a:p>
            <a:pPr marL="0" lvl="0" indent="0" algn="l" rtl="0">
              <a:lnSpc>
                <a:spcPct val="95000"/>
              </a:lnSpc>
              <a:spcBef>
                <a:spcPts val="1000"/>
              </a:spcBef>
              <a:spcAft>
                <a:spcPts val="1000"/>
              </a:spcAft>
              <a:buSzPts val="1018"/>
              <a:buNone/>
            </a:pPr>
            <a:r>
              <a:rPr lang="en" sz="1410" dirty="0">
                <a:solidFill>
                  <a:srgbClr val="000000"/>
                </a:solidFill>
                <a:highlight>
                  <a:srgbClr val="FFFFFF"/>
                </a:highlight>
                <a:latin typeface="Comfortaa"/>
                <a:ea typeface="Comfortaa"/>
                <a:cs typeface="Comfortaa"/>
                <a:sym typeface="Comfortaa"/>
              </a:rPr>
              <a:t>                      ,                                                                       </a:t>
            </a:r>
            <a:endParaRPr sz="1965" dirty="0">
              <a:latin typeface="Comfortaa"/>
              <a:ea typeface="Comfortaa"/>
              <a:cs typeface="Comfortaa"/>
              <a:sym typeface="Comfortaa"/>
            </a:endParaRPr>
          </a:p>
        </p:txBody>
      </p:sp>
      <p:sp>
        <p:nvSpPr>
          <p:cNvPr id="281" name="Google Shape;281;p44"/>
          <p:cNvSpPr txBox="1"/>
          <p:nvPr/>
        </p:nvSpPr>
        <p:spPr>
          <a:xfrm>
            <a:off x="4221425" y="352350"/>
            <a:ext cx="355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282" name="Google Shape;282;p44"/>
          <p:cNvPicPr preferRelativeResize="0"/>
          <p:nvPr/>
        </p:nvPicPr>
        <p:blipFill>
          <a:blip r:embed="rId3">
            <a:alphaModFix/>
          </a:blip>
          <a:stretch>
            <a:fillRect/>
          </a:stretch>
        </p:blipFill>
        <p:spPr>
          <a:xfrm>
            <a:off x="6435175" y="135600"/>
            <a:ext cx="2463475" cy="1104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Presentation Context </a:t>
            </a:r>
            <a:endParaRPr>
              <a:solidFill>
                <a:schemeClr val="accent3"/>
              </a:solidFill>
            </a:endParaRPr>
          </a:p>
        </p:txBody>
      </p:sp>
      <p:sp>
        <p:nvSpPr>
          <p:cNvPr id="176" name="Google Shape;176;p27"/>
          <p:cNvSpPr txBox="1">
            <a:spLocks noGrp="1"/>
          </p:cNvSpPr>
          <p:nvPr>
            <p:ph type="body" idx="1"/>
          </p:nvPr>
        </p:nvSpPr>
        <p:spPr>
          <a:xfrm>
            <a:off x="311700" y="1037725"/>
            <a:ext cx="8520600" cy="3766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350" b="1" dirty="0">
                <a:solidFill>
                  <a:srgbClr val="222222"/>
                </a:solidFill>
                <a:latin typeface="PT Sans Narrow"/>
                <a:ea typeface="PT Sans Narrow"/>
                <a:cs typeface="PT Sans Narrow"/>
                <a:sym typeface="PT Sans Narrow"/>
              </a:rPr>
              <a:t>Vulnerability Assessment conducted by ICLEI  </a:t>
            </a:r>
            <a:r>
              <a:rPr lang="en" sz="7350" dirty="0">
                <a:solidFill>
                  <a:srgbClr val="222222"/>
                </a:solidFill>
                <a:latin typeface="PT Sans Narrow"/>
                <a:ea typeface="PT Sans Narrow"/>
                <a:cs typeface="PT Sans Narrow"/>
                <a:sym typeface="PT Sans Narrow"/>
              </a:rPr>
              <a:t>(presented  7/10/2019)</a:t>
            </a:r>
            <a:endParaRPr sz="7350" dirty="0">
              <a:solidFill>
                <a:srgbClr val="222222"/>
              </a:solidFill>
              <a:latin typeface="PT Sans Narrow"/>
              <a:ea typeface="PT Sans Narrow"/>
              <a:cs typeface="PT Sans Narrow"/>
              <a:sym typeface="PT Sans Narrow"/>
            </a:endParaRPr>
          </a:p>
          <a:p>
            <a:pPr marL="457200" lvl="0" indent="-342900" algn="l" rtl="0">
              <a:spcBef>
                <a:spcPts val="1200"/>
              </a:spcBef>
              <a:spcAft>
                <a:spcPts val="0"/>
              </a:spcAft>
              <a:buClr>
                <a:srgbClr val="000000"/>
              </a:buClr>
              <a:buSzPct val="100000"/>
              <a:buFont typeface="PT Sans Narrow"/>
              <a:buChar char="●"/>
            </a:pPr>
            <a:r>
              <a:rPr lang="en" sz="7200" dirty="0">
                <a:solidFill>
                  <a:srgbClr val="000000"/>
                </a:solidFill>
                <a:latin typeface="PT Sans Narrow"/>
                <a:ea typeface="PT Sans Narrow"/>
                <a:cs typeface="PT Sans Narrow"/>
                <a:sym typeface="PT Sans Narrow"/>
              </a:rPr>
              <a:t>The number of extreme precipitation events are projected to nearly double by 2100</a:t>
            </a:r>
            <a:endParaRPr sz="7200" dirty="0">
              <a:latin typeface="PT Sans Narrow"/>
              <a:ea typeface="PT Sans Narrow"/>
              <a:cs typeface="PT Sans Narrow"/>
              <a:sym typeface="PT Sans Narrow"/>
            </a:endParaRPr>
          </a:p>
          <a:p>
            <a:pPr marL="457200" lvl="0" indent="-342900" algn="l" rtl="0">
              <a:spcBef>
                <a:spcPts val="0"/>
              </a:spcBef>
              <a:spcAft>
                <a:spcPts val="0"/>
              </a:spcAft>
              <a:buClr>
                <a:srgbClr val="000000"/>
              </a:buClr>
              <a:buSzPct val="100000"/>
              <a:buFont typeface="PT Sans Narrow"/>
              <a:buChar char="●"/>
            </a:pPr>
            <a:r>
              <a:rPr lang="en" sz="7200" dirty="0">
                <a:solidFill>
                  <a:srgbClr val="000000"/>
                </a:solidFill>
                <a:latin typeface="PT Sans Narrow"/>
                <a:ea typeface="PT Sans Narrow"/>
                <a:cs typeface="PT Sans Narrow"/>
                <a:sym typeface="PT Sans Narrow"/>
              </a:rPr>
              <a:t>Within 20 years, New Paltz summer days will routinely begin to reach 100 degrees.</a:t>
            </a:r>
            <a:endParaRPr sz="7200" dirty="0">
              <a:solidFill>
                <a:srgbClr val="000000"/>
              </a:solidFill>
              <a:latin typeface="PT Sans Narrow"/>
              <a:ea typeface="PT Sans Narrow"/>
              <a:cs typeface="PT Sans Narrow"/>
              <a:sym typeface="PT Sans Narrow"/>
            </a:endParaRPr>
          </a:p>
          <a:p>
            <a:pPr marL="457200" lvl="0" indent="-342900" algn="l" rtl="0">
              <a:spcBef>
                <a:spcPts val="0"/>
              </a:spcBef>
              <a:spcAft>
                <a:spcPts val="0"/>
              </a:spcAft>
              <a:buClr>
                <a:srgbClr val="000000"/>
              </a:buClr>
              <a:buSzPct val="100000"/>
              <a:buFont typeface="PT Sans Narrow"/>
              <a:buChar char="●"/>
            </a:pPr>
            <a:r>
              <a:rPr lang="en" sz="7200" dirty="0">
                <a:solidFill>
                  <a:srgbClr val="000000"/>
                </a:solidFill>
                <a:latin typeface="PT Sans Narrow"/>
                <a:ea typeface="PT Sans Narrow"/>
                <a:cs typeface="PT Sans Narrow"/>
                <a:sym typeface="PT Sans Narrow"/>
              </a:rPr>
              <a:t>New Paltz anticipates a precipitation shift from snow to rain.</a:t>
            </a:r>
            <a:endParaRPr sz="7200" dirty="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endParaRPr sz="7350" b="1" dirty="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r>
              <a:rPr lang="en" sz="7350" b="1" dirty="0">
                <a:solidFill>
                  <a:srgbClr val="000000"/>
                </a:solidFill>
                <a:latin typeface="PT Sans Narrow"/>
                <a:ea typeface="PT Sans Narrow"/>
                <a:cs typeface="PT Sans Narrow"/>
                <a:sym typeface="PT Sans Narrow"/>
              </a:rPr>
              <a:t>Flood Mapping by Woodwell Climate Research Center   </a:t>
            </a:r>
            <a:r>
              <a:rPr lang="en" sz="7350" dirty="0">
                <a:solidFill>
                  <a:srgbClr val="000000"/>
                </a:solidFill>
                <a:latin typeface="PT Sans Narrow"/>
                <a:ea typeface="PT Sans Narrow"/>
                <a:cs typeface="PT Sans Narrow"/>
                <a:sym typeface="PT Sans Narrow"/>
              </a:rPr>
              <a:t> (presented 11/4/2020)</a:t>
            </a:r>
            <a:endParaRPr sz="7350" dirty="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endParaRPr lang="en" sz="7350" b="1" dirty="0">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7350" b="1" dirty="0">
                <a:solidFill>
                  <a:srgbClr val="222222"/>
                </a:solidFill>
                <a:latin typeface="PT Sans Narrow"/>
                <a:ea typeface="PT Sans Narrow"/>
                <a:cs typeface="PT Sans Narrow"/>
                <a:sym typeface="PT Sans Narrow"/>
              </a:rPr>
              <a:t>Review of recommendations in the Climate Smart Resilience Planning Tool completed by Cornell Cooperative Extension. </a:t>
            </a:r>
            <a:r>
              <a:rPr lang="en" sz="7200" dirty="0">
                <a:solidFill>
                  <a:srgbClr val="222222"/>
                </a:solidFill>
                <a:latin typeface="PT Sans Narrow"/>
                <a:ea typeface="PT Sans Narrow"/>
                <a:cs typeface="PT Sans Narrow"/>
                <a:sym typeface="PT Sans Narrow"/>
              </a:rPr>
              <a:t> (presented on 9/9/2020) </a:t>
            </a:r>
            <a:endParaRPr sz="7200" dirty="0">
              <a:solidFill>
                <a:srgbClr val="222222"/>
              </a:solidFill>
              <a:latin typeface="PT Sans Narrow"/>
              <a:ea typeface="PT Sans Narrow"/>
              <a:cs typeface="PT Sans Narrow"/>
              <a:sym typeface="PT Sans Narrow"/>
            </a:endParaRPr>
          </a:p>
          <a:p>
            <a:pPr marL="457200" lvl="0" indent="-342900" algn="l" rtl="0">
              <a:spcBef>
                <a:spcPts val="1200"/>
              </a:spcBef>
              <a:spcAft>
                <a:spcPts val="0"/>
              </a:spcAft>
              <a:buClr>
                <a:srgbClr val="222222"/>
              </a:buClr>
              <a:buSzPct val="100000"/>
              <a:buFont typeface="PT Sans Narrow"/>
              <a:buChar char="●"/>
            </a:pPr>
            <a:r>
              <a:rPr lang="en" sz="7200" dirty="0">
                <a:solidFill>
                  <a:srgbClr val="222222"/>
                </a:solidFill>
                <a:latin typeface="PT Sans Narrow"/>
                <a:ea typeface="PT Sans Narrow"/>
                <a:cs typeface="PT Sans Narrow"/>
                <a:sym typeface="PT Sans Narrow"/>
              </a:rPr>
              <a:t>Climate Smart Task Force is tonight highlighting three of those recommendations for immediate action. </a:t>
            </a:r>
            <a:endParaRPr sz="7200" dirty="0">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endParaRPr sz="7200" dirty="0">
              <a:solidFill>
                <a:srgbClr val="222222"/>
              </a:solidFill>
              <a:latin typeface="PT Sans Narrow"/>
              <a:ea typeface="PT Sans Narrow"/>
              <a:cs typeface="PT Sans Narrow"/>
              <a:sym typeface="PT Sans Narrow"/>
            </a:endParaRPr>
          </a:p>
          <a:p>
            <a:pPr marL="0" lvl="0" indent="0" algn="l" rtl="0">
              <a:spcBef>
                <a:spcPts val="1200"/>
              </a:spcBef>
              <a:spcAft>
                <a:spcPts val="1200"/>
              </a:spcAft>
              <a:buNone/>
            </a:pPr>
            <a:endParaRPr sz="2300" b="1" dirty="0">
              <a:solidFill>
                <a:srgbClr val="FF0000"/>
              </a:solidFill>
              <a:latin typeface="PT Sans Narrow"/>
              <a:ea typeface="PT Sans Narrow"/>
              <a:cs typeface="PT Sans Narrow"/>
              <a:sym typeface="PT Sans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11700" y="-121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Why a Heat Emergency Plan...</a:t>
            </a:r>
            <a:endParaRPr>
              <a:solidFill>
                <a:schemeClr val="accent3"/>
              </a:solidFill>
            </a:endParaRPr>
          </a:p>
        </p:txBody>
      </p:sp>
      <p:sp>
        <p:nvSpPr>
          <p:cNvPr id="288" name="Google Shape;288;p45"/>
          <p:cNvSpPr txBox="1">
            <a:spLocks noGrp="1"/>
          </p:cNvSpPr>
          <p:nvPr>
            <p:ph type="body" idx="1"/>
          </p:nvPr>
        </p:nvSpPr>
        <p:spPr>
          <a:xfrm>
            <a:off x="311700" y="580525"/>
            <a:ext cx="8520600" cy="428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3400" b="1">
                <a:solidFill>
                  <a:srgbClr val="222222"/>
                </a:solidFill>
                <a:latin typeface="PT Sans Narrow"/>
                <a:ea typeface="PT Sans Narrow"/>
                <a:cs typeface="PT Sans Narrow"/>
                <a:sym typeface="PT Sans Narrow"/>
              </a:rPr>
              <a:t>C</a:t>
            </a:r>
            <a:r>
              <a:rPr lang="en" sz="3529" b="1">
                <a:solidFill>
                  <a:srgbClr val="222222"/>
                </a:solidFill>
                <a:latin typeface="PT Sans Narrow"/>
                <a:ea typeface="PT Sans Narrow"/>
                <a:cs typeface="PT Sans Narrow"/>
                <a:sym typeface="PT Sans Narrow"/>
              </a:rPr>
              <a:t>limate change is increasing temperatures leading to more frequent  and intense heat waves.</a:t>
            </a:r>
            <a:endParaRPr sz="3529"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3529" b="1">
                <a:solidFill>
                  <a:srgbClr val="222222"/>
                </a:solidFill>
                <a:latin typeface="PT Sans Narrow"/>
                <a:ea typeface="PT Sans Narrow"/>
                <a:cs typeface="PT Sans Narrow"/>
                <a:sym typeface="PT Sans Narrow"/>
              </a:rPr>
              <a:t>Heat waves can be silent killers particularly to elderly, young, non-English speaking, sick, and socially isolated.</a:t>
            </a:r>
            <a:endParaRPr sz="3529"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3529" b="1">
                <a:solidFill>
                  <a:srgbClr val="222222"/>
                </a:solidFill>
                <a:latin typeface="PT Sans Narrow"/>
                <a:ea typeface="PT Sans Narrow"/>
                <a:cs typeface="PT Sans Narrow"/>
                <a:sym typeface="PT Sans Narrow"/>
              </a:rPr>
              <a:t>Heat waves wreak havoc on a community- often lasting multiple days.</a:t>
            </a:r>
            <a:endParaRPr sz="3529" b="1">
              <a:solidFill>
                <a:srgbClr val="222222"/>
              </a:solidFill>
              <a:latin typeface="PT Sans Narrow"/>
              <a:ea typeface="PT Sans Narrow"/>
              <a:cs typeface="PT Sans Narrow"/>
              <a:sym typeface="PT Sans Narrow"/>
            </a:endParaRPr>
          </a:p>
          <a:p>
            <a:pPr marL="0" lvl="0" indent="0" algn="l" rtl="0">
              <a:spcBef>
                <a:spcPts val="1200"/>
              </a:spcBef>
              <a:spcAft>
                <a:spcPts val="0"/>
              </a:spcAft>
              <a:buNone/>
            </a:pPr>
            <a:r>
              <a:rPr lang="en" sz="3529" b="1">
                <a:solidFill>
                  <a:srgbClr val="222222"/>
                </a:solidFill>
                <a:latin typeface="PT Sans Narrow"/>
                <a:ea typeface="PT Sans Narrow"/>
                <a:cs typeface="PT Sans Narrow"/>
                <a:sym typeface="PT Sans Narrow"/>
              </a:rPr>
              <a:t>A heat emergency plan can reduce hospitalizations &amp; mortalities </a:t>
            </a:r>
            <a:endParaRPr sz="3529" b="1">
              <a:solidFill>
                <a:srgbClr val="222222"/>
              </a:solidFill>
              <a:latin typeface="PT Sans Narrow"/>
              <a:ea typeface="PT Sans Narrow"/>
              <a:cs typeface="PT Sans Narrow"/>
              <a:sym typeface="PT Sans Narrow"/>
            </a:endParaRPr>
          </a:p>
          <a:p>
            <a:pPr marL="0" lvl="0" indent="0" algn="l" rtl="0">
              <a:spcBef>
                <a:spcPts val="1200"/>
              </a:spcBef>
              <a:spcAft>
                <a:spcPts val="1200"/>
              </a:spcAft>
              <a:buNone/>
            </a:pP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311700" y="-121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Implementing A Heat Emergency Plan</a:t>
            </a:r>
            <a:endParaRPr>
              <a:solidFill>
                <a:schemeClr val="accent3"/>
              </a:solidFill>
            </a:endParaRPr>
          </a:p>
        </p:txBody>
      </p:sp>
      <p:sp>
        <p:nvSpPr>
          <p:cNvPr id="294" name="Google Shape;294;p46"/>
          <p:cNvSpPr txBox="1">
            <a:spLocks noGrp="1"/>
          </p:cNvSpPr>
          <p:nvPr>
            <p:ph type="body" idx="1"/>
          </p:nvPr>
        </p:nvSpPr>
        <p:spPr>
          <a:xfrm>
            <a:off x="311700" y="619025"/>
            <a:ext cx="8520600" cy="4275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PT Sans Narrow"/>
              <a:buAutoNum type="arabicPeriod"/>
            </a:pPr>
            <a:r>
              <a:rPr lang="en" sz="2200" b="1">
                <a:solidFill>
                  <a:srgbClr val="222222"/>
                </a:solidFill>
                <a:latin typeface="PT Sans Narrow"/>
                <a:ea typeface="PT Sans Narrow"/>
                <a:cs typeface="PT Sans Narrow"/>
                <a:sym typeface="PT Sans Narrow"/>
              </a:rPr>
              <a:t>Convene key stakeholders to discuss current heat emergency management systems including effectiveness and applicability.</a:t>
            </a:r>
            <a:endParaRPr sz="2200" b="1">
              <a:solidFill>
                <a:srgbClr val="222222"/>
              </a:solidFill>
              <a:latin typeface="PT Sans Narrow"/>
              <a:ea typeface="PT Sans Narrow"/>
              <a:cs typeface="PT Sans Narrow"/>
              <a:sym typeface="PT Sans Narrow"/>
            </a:endParaRPr>
          </a:p>
          <a:p>
            <a:pPr marL="0" lvl="0" indent="0" algn="l" rtl="0">
              <a:spcBef>
                <a:spcPts val="0"/>
              </a:spcBef>
              <a:spcAft>
                <a:spcPts val="0"/>
              </a:spcAft>
              <a:buNone/>
            </a:pPr>
            <a:endParaRPr sz="2200" b="1">
              <a:solidFill>
                <a:srgbClr val="222222"/>
              </a:solidFill>
              <a:latin typeface="PT Sans Narrow"/>
              <a:ea typeface="PT Sans Narrow"/>
              <a:cs typeface="PT Sans Narrow"/>
              <a:sym typeface="PT Sans Narrow"/>
            </a:endParaRPr>
          </a:p>
          <a:p>
            <a:pPr marL="457200" lvl="0" indent="-368300" algn="l" rtl="0">
              <a:spcBef>
                <a:spcPts val="0"/>
              </a:spcBef>
              <a:spcAft>
                <a:spcPts val="0"/>
              </a:spcAft>
              <a:buClr>
                <a:srgbClr val="222222"/>
              </a:buClr>
              <a:buSzPts val="2200"/>
              <a:buFont typeface="PT Sans Narrow"/>
              <a:buAutoNum type="arabicPeriod"/>
            </a:pPr>
            <a:r>
              <a:rPr lang="en" sz="2200" b="1">
                <a:solidFill>
                  <a:srgbClr val="222222"/>
                </a:solidFill>
                <a:latin typeface="PT Sans Narrow"/>
                <a:ea typeface="PT Sans Narrow"/>
                <a:cs typeface="PT Sans Narrow"/>
                <a:sym typeface="PT Sans Narrow"/>
              </a:rPr>
              <a:t>Create heat emergency plan that identifies &amp; maps vulnerable populations &amp; outlines steps to be taken in case of a heat wave.  Include an assessment of existing programs &amp; barriers to their success.  Local officials &amp; County Emergency Management must approve plan. </a:t>
            </a:r>
            <a:endParaRPr sz="2200" b="1">
              <a:solidFill>
                <a:srgbClr val="222222"/>
              </a:solidFill>
              <a:latin typeface="PT Sans Narrow"/>
              <a:ea typeface="PT Sans Narrow"/>
              <a:cs typeface="PT Sans Narrow"/>
              <a:sym typeface="PT Sans Narrow"/>
            </a:endParaRPr>
          </a:p>
          <a:p>
            <a:pPr marL="457200" lvl="0" indent="0" algn="l" rtl="0">
              <a:spcBef>
                <a:spcPts val="0"/>
              </a:spcBef>
              <a:spcAft>
                <a:spcPts val="0"/>
              </a:spcAft>
              <a:buNone/>
            </a:pPr>
            <a:endParaRPr sz="2200" b="1">
              <a:solidFill>
                <a:srgbClr val="222222"/>
              </a:solidFill>
              <a:latin typeface="PT Sans Narrow"/>
              <a:ea typeface="PT Sans Narrow"/>
              <a:cs typeface="PT Sans Narrow"/>
              <a:sym typeface="PT Sans Narrow"/>
            </a:endParaRPr>
          </a:p>
          <a:p>
            <a:pPr marL="457200" lvl="0" indent="-368300" algn="l" rtl="0">
              <a:spcBef>
                <a:spcPts val="0"/>
              </a:spcBef>
              <a:spcAft>
                <a:spcPts val="0"/>
              </a:spcAft>
              <a:buClr>
                <a:srgbClr val="222222"/>
              </a:buClr>
              <a:buSzPts val="2200"/>
              <a:buFont typeface="PT Sans Narrow"/>
              <a:buAutoNum type="arabicPeriod"/>
            </a:pPr>
            <a:r>
              <a:rPr lang="en" sz="2200" b="1">
                <a:solidFill>
                  <a:srgbClr val="222222"/>
                </a:solidFill>
                <a:latin typeface="PT Sans Narrow"/>
                <a:ea typeface="PT Sans Narrow"/>
                <a:cs typeface="PT Sans Narrow"/>
                <a:sym typeface="PT Sans Narrow"/>
              </a:rPr>
              <a:t>Identify existing cooling centers &amp; determine whether capacity is adequate.  If necessary, expand existing or designate new cooling centers to represent new geographic areas &amp; various transportation options for all populations.</a:t>
            </a:r>
            <a:endParaRPr sz="2200" b="1">
              <a:solidFill>
                <a:srgbClr val="222222"/>
              </a:solidFill>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47"/>
          <p:cNvSpPr/>
          <p:nvPr/>
        </p:nvSpPr>
        <p:spPr>
          <a:xfrm>
            <a:off x="0" y="-316175"/>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47"/>
          <p:cNvSpPr txBox="1">
            <a:spLocks noGrp="1"/>
          </p:cNvSpPr>
          <p:nvPr>
            <p:ph type="title"/>
          </p:nvPr>
        </p:nvSpPr>
        <p:spPr>
          <a:xfrm>
            <a:off x="628650" y="-530410"/>
            <a:ext cx="6464400" cy="8001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1400"/>
              <a:buFont typeface="Arial"/>
              <a:buNone/>
            </a:pPr>
            <a:r>
              <a:rPr lang="en" sz="1400" dirty="0"/>
              <a:t>        </a:t>
            </a:r>
            <a:br>
              <a:rPr lang="en" sz="1400" dirty="0"/>
            </a:br>
            <a:r>
              <a:rPr lang="en" sz="1400" dirty="0"/>
              <a:t>        </a:t>
            </a:r>
            <a:br>
              <a:rPr lang="en" sz="1400" dirty="0"/>
            </a:br>
            <a:br>
              <a:rPr lang="en" sz="1400" dirty="0"/>
            </a:br>
            <a:br>
              <a:rPr lang="en" sz="1400" dirty="0"/>
            </a:br>
            <a:r>
              <a:rPr lang="en" sz="1400" dirty="0"/>
              <a:t>  </a:t>
            </a:r>
            <a:r>
              <a:rPr lang="en" sz="1700" dirty="0"/>
              <a:t>Why Create Shade in Areas Vulnerable </a:t>
            </a:r>
            <a:r>
              <a:rPr lang="en" sz="1700" b="1" i="0" u="none" strike="noStrike" cap="none" dirty="0">
                <a:latin typeface="Arial"/>
                <a:ea typeface="Arial"/>
                <a:cs typeface="Arial"/>
                <a:sym typeface="Arial"/>
              </a:rPr>
              <a:t>to High Heat?</a:t>
            </a:r>
            <a:r>
              <a:rPr lang="en" sz="1500" b="1" i="0" u="none" strike="noStrike" cap="none" dirty="0">
                <a:latin typeface="Arial"/>
                <a:ea typeface="Arial"/>
                <a:cs typeface="Arial"/>
                <a:sym typeface="Arial"/>
              </a:rPr>
              <a:t>     </a:t>
            </a:r>
            <a:br>
              <a:rPr lang="en" sz="1500" b="1" i="0" u="none" strike="noStrike" cap="none" dirty="0">
                <a:latin typeface="Arial"/>
                <a:ea typeface="Arial"/>
                <a:cs typeface="Arial"/>
                <a:sym typeface="Arial"/>
              </a:rPr>
            </a:br>
            <a:r>
              <a:rPr lang="en" sz="1400" b="1" i="0" u="none" strike="noStrike" cap="none" dirty="0">
                <a:latin typeface="Arial"/>
                <a:ea typeface="Arial"/>
                <a:cs typeface="Arial"/>
                <a:sym typeface="Arial"/>
              </a:rPr>
              <a:t>          </a:t>
            </a:r>
            <a:endParaRPr sz="1400" dirty="0"/>
          </a:p>
        </p:txBody>
      </p:sp>
      <p:sp>
        <p:nvSpPr>
          <p:cNvPr id="301" name="Google Shape;301;p47"/>
          <p:cNvSpPr txBox="1">
            <a:spLocks noGrp="1"/>
          </p:cNvSpPr>
          <p:nvPr>
            <p:ph type="body" idx="1"/>
          </p:nvPr>
        </p:nvSpPr>
        <p:spPr>
          <a:xfrm>
            <a:off x="222075" y="165260"/>
            <a:ext cx="4756200" cy="4996200"/>
          </a:xfrm>
          <a:prstGeom prst="rect">
            <a:avLst/>
          </a:prstGeom>
          <a:noFill/>
          <a:ln>
            <a:noFill/>
          </a:ln>
        </p:spPr>
        <p:txBody>
          <a:bodyPr spcFirstLastPara="1" wrap="square" lIns="68575" tIns="34275" rIns="68575" bIns="34275" anchor="t" anchorCtr="0">
            <a:noAutofit/>
          </a:bodyPr>
          <a:lstStyle/>
          <a:p>
            <a:pPr marL="177800" lvl="0" indent="-177800" algn="l" rtl="0">
              <a:lnSpc>
                <a:spcPct val="80000"/>
              </a:lnSpc>
              <a:spcBef>
                <a:spcPts val="0"/>
              </a:spcBef>
              <a:spcAft>
                <a:spcPts val="0"/>
              </a:spcAft>
              <a:buClr>
                <a:schemeClr val="dk1"/>
              </a:buClr>
              <a:buSzPts val="1400"/>
              <a:buChar char="•"/>
            </a:pPr>
            <a:r>
              <a:rPr lang="en" sz="1400" dirty="0"/>
              <a:t> </a:t>
            </a:r>
            <a:r>
              <a:rPr lang="en" sz="1900" dirty="0"/>
              <a:t>Shade structures provide relief to residents and pets during times of heat.  Local governments can lead by example by </a:t>
            </a:r>
            <a:r>
              <a:rPr lang="en" sz="1900" b="1" i="1" dirty="0"/>
              <a:t>having a policy to require shade structures on municipal properties </a:t>
            </a:r>
            <a:endParaRPr sz="1900" dirty="0"/>
          </a:p>
          <a:p>
            <a:pPr marL="177800" lvl="0" indent="0" algn="l" rtl="0">
              <a:lnSpc>
                <a:spcPct val="80000"/>
              </a:lnSpc>
              <a:spcBef>
                <a:spcPts val="0"/>
              </a:spcBef>
              <a:spcAft>
                <a:spcPts val="0"/>
              </a:spcAft>
              <a:buNone/>
            </a:pPr>
            <a:endParaRPr sz="1900" dirty="0"/>
          </a:p>
          <a:p>
            <a:pPr marL="177800" lvl="0" indent="-203200" algn="l" rtl="0">
              <a:lnSpc>
                <a:spcPct val="80000"/>
              </a:lnSpc>
              <a:spcBef>
                <a:spcPts val="0"/>
              </a:spcBef>
              <a:spcAft>
                <a:spcPts val="0"/>
              </a:spcAft>
              <a:buClr>
                <a:schemeClr val="dk1"/>
              </a:buClr>
              <a:buSzPts val="1800"/>
              <a:buChar char="•"/>
            </a:pPr>
            <a:r>
              <a:rPr lang="en" sz="1900" dirty="0"/>
              <a:t>Shade structures can include gazebos, trees, awnings, or covered outdoor facilities.</a:t>
            </a:r>
            <a:endParaRPr sz="2400" dirty="0"/>
          </a:p>
          <a:p>
            <a:pPr marL="177800" lvl="0" indent="-88900" algn="l" rtl="0">
              <a:lnSpc>
                <a:spcPct val="80000"/>
              </a:lnSpc>
              <a:spcBef>
                <a:spcPts val="800"/>
              </a:spcBef>
              <a:spcAft>
                <a:spcPts val="0"/>
              </a:spcAft>
              <a:buClr>
                <a:schemeClr val="dk1"/>
              </a:buClr>
              <a:buSzPts val="1400"/>
              <a:buNone/>
            </a:pPr>
            <a:endParaRPr sz="1900" dirty="0"/>
          </a:p>
          <a:p>
            <a:pPr marL="177800" lvl="0" indent="-209550" algn="l" rtl="0">
              <a:lnSpc>
                <a:spcPct val="80000"/>
              </a:lnSpc>
              <a:spcBef>
                <a:spcPts val="800"/>
              </a:spcBef>
              <a:spcAft>
                <a:spcPts val="0"/>
              </a:spcAft>
              <a:buClr>
                <a:schemeClr val="dk1"/>
              </a:buClr>
              <a:buSzPts val="1900"/>
              <a:buChar char="•"/>
            </a:pPr>
            <a:r>
              <a:rPr lang="en" sz="1900" dirty="0"/>
              <a:t>The presence of shade structures in public spaces are especially important for individuals that don’t have air conditioning.</a:t>
            </a:r>
            <a:endParaRPr sz="2400" dirty="0"/>
          </a:p>
          <a:p>
            <a:pPr marL="177800" lvl="0" indent="-88900" algn="l" rtl="0">
              <a:lnSpc>
                <a:spcPct val="80000"/>
              </a:lnSpc>
              <a:spcBef>
                <a:spcPts val="800"/>
              </a:spcBef>
              <a:spcAft>
                <a:spcPts val="0"/>
              </a:spcAft>
              <a:buClr>
                <a:schemeClr val="dk1"/>
              </a:buClr>
              <a:buSzPts val="1400"/>
              <a:buNone/>
            </a:pPr>
            <a:endParaRPr sz="1900" dirty="0"/>
          </a:p>
          <a:p>
            <a:pPr marL="177800" lvl="0" indent="-196850" algn="l" rtl="0">
              <a:lnSpc>
                <a:spcPct val="80000"/>
              </a:lnSpc>
              <a:spcBef>
                <a:spcPts val="800"/>
              </a:spcBef>
              <a:spcAft>
                <a:spcPts val="0"/>
              </a:spcAft>
              <a:buClr>
                <a:schemeClr val="dk1"/>
              </a:buClr>
              <a:buSzPts val="1700"/>
              <a:buChar char="•"/>
            </a:pPr>
            <a:r>
              <a:rPr lang="en" sz="1900" dirty="0"/>
              <a:t>Environmental benefits include conserving forest cover, moderating temperature, and creating or preserving green spaces.</a:t>
            </a:r>
            <a:r>
              <a:rPr lang="en" sz="1600" dirty="0"/>
              <a:t>  </a:t>
            </a:r>
            <a:endParaRPr sz="700" dirty="0"/>
          </a:p>
        </p:txBody>
      </p:sp>
      <p:pic>
        <p:nvPicPr>
          <p:cNvPr id="302" name="Google Shape;302;p47" descr="Child reading outside a tent in mountains"/>
          <p:cNvPicPr preferRelativeResize="0"/>
          <p:nvPr/>
        </p:nvPicPr>
        <p:blipFill rotWithShape="1">
          <a:blip r:embed="rId3">
            <a:alphaModFix/>
          </a:blip>
          <a:srcRect l="34241" r="882"/>
          <a:stretch/>
        </p:blipFill>
        <p:spPr>
          <a:xfrm>
            <a:off x="4978400" y="243325"/>
            <a:ext cx="3353748" cy="4340927"/>
          </a:xfrm>
          <a:prstGeom prst="rect">
            <a:avLst/>
          </a:prstGeom>
          <a:noFill/>
          <a:ln>
            <a:noFill/>
          </a:ln>
        </p:spPr>
      </p:pic>
      <p:sp>
        <p:nvSpPr>
          <p:cNvPr id="303" name="Google Shape;303;p47"/>
          <p:cNvSpPr/>
          <p:nvPr/>
        </p:nvSpPr>
        <p:spPr>
          <a:xfrm>
            <a:off x="630936" y="4584256"/>
            <a:ext cx="7880100" cy="13800"/>
          </a:xfrm>
          <a:prstGeom prst="rect">
            <a:avLst/>
          </a:prstGeom>
          <a:solidFill>
            <a:srgbClr val="B7D1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8"/>
          <p:cNvPicPr preferRelativeResize="0"/>
          <p:nvPr/>
        </p:nvPicPr>
        <p:blipFill rotWithShape="1">
          <a:blip r:embed="rId3">
            <a:alphaModFix/>
          </a:blip>
          <a:srcRect l="706" r="1148"/>
          <a:stretch/>
        </p:blipFill>
        <p:spPr>
          <a:xfrm>
            <a:off x="82950" y="0"/>
            <a:ext cx="8987300" cy="5019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236600" y="-177625"/>
            <a:ext cx="8520600" cy="9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t>
            </a:r>
            <a:r>
              <a:rPr lang="en" sz="2711"/>
              <a:t>WHAT TO SUBMIT </a:t>
            </a:r>
            <a:endParaRPr sz="2711"/>
          </a:p>
          <a:p>
            <a:pPr marL="0" lvl="0" indent="0" algn="l" rtl="0">
              <a:spcBef>
                <a:spcPts val="0"/>
              </a:spcBef>
              <a:spcAft>
                <a:spcPts val="0"/>
              </a:spcAft>
              <a:buNone/>
            </a:pPr>
            <a:r>
              <a:rPr lang="en" sz="2711"/>
              <a:t>       For Heat Emergencies:                                      For Shade Integration:</a:t>
            </a:r>
            <a:endParaRPr sz="2711"/>
          </a:p>
          <a:p>
            <a:pPr marL="0" lvl="0" indent="0" algn="l" rtl="0">
              <a:spcBef>
                <a:spcPts val="0"/>
              </a:spcBef>
              <a:spcAft>
                <a:spcPts val="0"/>
              </a:spcAft>
              <a:buNone/>
            </a:pPr>
            <a:endParaRPr sz="2711"/>
          </a:p>
        </p:txBody>
      </p:sp>
      <p:sp>
        <p:nvSpPr>
          <p:cNvPr id="314" name="Google Shape;314;p49"/>
          <p:cNvSpPr txBox="1">
            <a:spLocks noGrp="1"/>
          </p:cNvSpPr>
          <p:nvPr>
            <p:ph type="body" idx="1"/>
          </p:nvPr>
        </p:nvSpPr>
        <p:spPr>
          <a:xfrm>
            <a:off x="311700" y="808975"/>
            <a:ext cx="3999900" cy="4185300"/>
          </a:xfrm>
          <a:prstGeom prst="rect">
            <a:avLst/>
          </a:prstGeom>
        </p:spPr>
        <p:txBody>
          <a:bodyPr spcFirstLastPara="1" wrap="square" lIns="91425" tIns="91425" rIns="91425" bIns="91425" anchor="t" anchorCtr="0">
            <a:noAutofit/>
          </a:bodyPr>
          <a:lstStyle/>
          <a:p>
            <a:pPr marL="457200" lvl="0" indent="-349250" algn="l" rtl="0">
              <a:lnSpc>
                <a:spcPct val="70000"/>
              </a:lnSpc>
              <a:spcBef>
                <a:spcPts val="1000"/>
              </a:spcBef>
              <a:spcAft>
                <a:spcPts val="0"/>
              </a:spcAft>
              <a:buClr>
                <a:srgbClr val="222222"/>
              </a:buClr>
              <a:buSzPts val="1900"/>
              <a:buFont typeface="Comfortaa"/>
              <a:buChar char="●"/>
            </a:pPr>
            <a:r>
              <a:rPr lang="en" sz="1900" dirty="0">
                <a:solidFill>
                  <a:srgbClr val="222222"/>
                </a:solidFill>
                <a:latin typeface="Comfortaa"/>
                <a:ea typeface="Comfortaa"/>
                <a:cs typeface="Comfortaa"/>
                <a:sym typeface="Comfortaa"/>
              </a:rPr>
              <a:t>Submit a copy of new or updated plan</a:t>
            </a:r>
            <a:endParaRPr sz="1900" dirty="0">
              <a:solidFill>
                <a:srgbClr val="222222"/>
              </a:solidFill>
              <a:latin typeface="Comfortaa"/>
              <a:ea typeface="Comfortaa"/>
              <a:cs typeface="Comfortaa"/>
              <a:sym typeface="Comfortaa"/>
            </a:endParaRPr>
          </a:p>
          <a:p>
            <a:pPr marL="457200" lvl="0" indent="0" algn="l" rtl="0">
              <a:lnSpc>
                <a:spcPct val="70000"/>
              </a:lnSpc>
              <a:spcBef>
                <a:spcPts val="1000"/>
              </a:spcBef>
              <a:spcAft>
                <a:spcPts val="0"/>
              </a:spcAft>
              <a:buNone/>
            </a:pPr>
            <a:endParaRPr sz="1900" dirty="0">
              <a:solidFill>
                <a:srgbClr val="222222"/>
              </a:solidFill>
              <a:latin typeface="Comfortaa"/>
              <a:ea typeface="Comfortaa"/>
              <a:cs typeface="Comfortaa"/>
              <a:sym typeface="Comfortaa"/>
            </a:endParaRPr>
          </a:p>
          <a:p>
            <a:pPr marL="457200" lvl="0" indent="-345645" algn="l" rtl="0">
              <a:lnSpc>
                <a:spcPct val="70000"/>
              </a:lnSpc>
              <a:spcBef>
                <a:spcPts val="1000"/>
              </a:spcBef>
              <a:spcAft>
                <a:spcPts val="0"/>
              </a:spcAft>
              <a:buClr>
                <a:srgbClr val="222222"/>
              </a:buClr>
              <a:buSzPts val="1843"/>
              <a:buFont typeface="Comfortaa"/>
              <a:buChar char="●"/>
            </a:pPr>
            <a:r>
              <a:rPr lang="en" sz="1900" dirty="0">
                <a:solidFill>
                  <a:srgbClr val="222222"/>
                </a:solidFill>
                <a:latin typeface="Comfortaa"/>
                <a:ea typeface="Comfortaa"/>
                <a:cs typeface="Comfortaa"/>
                <a:sym typeface="Comfortaa"/>
              </a:rPr>
              <a:t>Demonstrate approval by local elected officials &amp; county emergency management office</a:t>
            </a:r>
            <a:endParaRPr sz="1900" dirty="0">
              <a:solidFill>
                <a:srgbClr val="222222"/>
              </a:solidFill>
              <a:latin typeface="Comfortaa"/>
              <a:ea typeface="Comfortaa"/>
              <a:cs typeface="Comfortaa"/>
              <a:sym typeface="Comfortaa"/>
            </a:endParaRPr>
          </a:p>
          <a:p>
            <a:pPr marL="457200" lvl="0" indent="0" algn="l" rtl="0">
              <a:lnSpc>
                <a:spcPct val="70000"/>
              </a:lnSpc>
              <a:spcBef>
                <a:spcPts val="1000"/>
              </a:spcBef>
              <a:spcAft>
                <a:spcPts val="0"/>
              </a:spcAft>
              <a:buNone/>
            </a:pPr>
            <a:endParaRPr sz="1900" dirty="0">
              <a:solidFill>
                <a:srgbClr val="222222"/>
              </a:solidFill>
              <a:latin typeface="Comfortaa"/>
              <a:ea typeface="Comfortaa"/>
              <a:cs typeface="Comfortaa"/>
              <a:sym typeface="Comfortaa"/>
            </a:endParaRPr>
          </a:p>
          <a:p>
            <a:pPr marL="457200" lvl="0" indent="-344444" algn="l" rtl="0">
              <a:lnSpc>
                <a:spcPct val="70000"/>
              </a:lnSpc>
              <a:spcBef>
                <a:spcPts val="1000"/>
              </a:spcBef>
              <a:spcAft>
                <a:spcPts val="0"/>
              </a:spcAft>
              <a:buClr>
                <a:srgbClr val="222222"/>
              </a:buClr>
              <a:buSzPts val="1824"/>
              <a:buFont typeface="Comfortaa"/>
              <a:buChar char="●"/>
            </a:pPr>
            <a:r>
              <a:rPr lang="en" sz="1900" dirty="0">
                <a:solidFill>
                  <a:srgbClr val="222222"/>
                </a:solidFill>
                <a:latin typeface="Comfortaa"/>
                <a:ea typeface="Comfortaa"/>
                <a:cs typeface="Comfortaa"/>
                <a:sym typeface="Comfortaa"/>
              </a:rPr>
              <a:t>Plan must be actively in use &amp; developed or updated within 5 yrs of application. </a:t>
            </a:r>
            <a:endParaRPr sz="1900" dirty="0">
              <a:solidFill>
                <a:srgbClr val="222222"/>
              </a:solidFill>
              <a:latin typeface="Comfortaa"/>
              <a:ea typeface="Comfortaa"/>
              <a:cs typeface="Comfortaa"/>
              <a:sym typeface="Comfortaa"/>
            </a:endParaRPr>
          </a:p>
        </p:txBody>
      </p:sp>
      <p:sp>
        <p:nvSpPr>
          <p:cNvPr id="315" name="Google Shape;315;p49"/>
          <p:cNvSpPr txBox="1">
            <a:spLocks noGrp="1"/>
          </p:cNvSpPr>
          <p:nvPr>
            <p:ph type="body" idx="2"/>
          </p:nvPr>
        </p:nvSpPr>
        <p:spPr>
          <a:xfrm>
            <a:off x="4832400" y="571405"/>
            <a:ext cx="3999900" cy="4261500"/>
          </a:xfrm>
          <a:prstGeom prst="rect">
            <a:avLst/>
          </a:prstGeom>
        </p:spPr>
        <p:txBody>
          <a:bodyPr spcFirstLastPara="1" wrap="square" lIns="91425" tIns="91425" rIns="91425" bIns="91425" anchor="t" anchorCtr="0">
            <a:noAutofit/>
          </a:bodyPr>
          <a:lstStyle/>
          <a:p>
            <a:pPr marL="0" lvl="0" indent="0" algn="l" rtl="0">
              <a:lnSpc>
                <a:spcPct val="110000"/>
              </a:lnSpc>
              <a:spcBef>
                <a:spcPts val="1000"/>
              </a:spcBef>
              <a:spcAft>
                <a:spcPts val="0"/>
              </a:spcAft>
              <a:buNone/>
            </a:pPr>
            <a:r>
              <a:rPr lang="en" sz="1800" b="1" dirty="0">
                <a:solidFill>
                  <a:srgbClr val="000000"/>
                </a:solidFill>
                <a:latin typeface="Comfortaa"/>
                <a:ea typeface="Comfortaa"/>
                <a:cs typeface="Comfortaa"/>
                <a:sym typeface="Comfortaa"/>
              </a:rPr>
              <a:t>-</a:t>
            </a:r>
            <a:r>
              <a:rPr lang="en" sz="1900" b="1" dirty="0">
                <a:solidFill>
                  <a:srgbClr val="000000"/>
                </a:solidFill>
                <a:latin typeface="Comfortaa"/>
                <a:ea typeface="Comfortaa"/>
                <a:cs typeface="Comfortaa"/>
                <a:sym typeface="Comfortaa"/>
              </a:rPr>
              <a:t>Copy of policy demonstrating integration of shade structures on municipally owned properties.</a:t>
            </a:r>
            <a:endParaRPr sz="1900" b="1" dirty="0">
              <a:solidFill>
                <a:srgbClr val="000000"/>
              </a:solidFill>
              <a:latin typeface="Comfortaa"/>
              <a:ea typeface="Comfortaa"/>
              <a:cs typeface="Comfortaa"/>
              <a:sym typeface="Comfortaa"/>
            </a:endParaRPr>
          </a:p>
          <a:p>
            <a:pPr marL="0" lvl="0" indent="0" algn="l" rtl="0">
              <a:lnSpc>
                <a:spcPct val="110000"/>
              </a:lnSpc>
              <a:spcBef>
                <a:spcPts val="1000"/>
              </a:spcBef>
              <a:spcAft>
                <a:spcPts val="0"/>
              </a:spcAft>
              <a:buNone/>
            </a:pPr>
            <a:r>
              <a:rPr lang="en" sz="1900" b="1" dirty="0">
                <a:solidFill>
                  <a:srgbClr val="000000"/>
                </a:solidFill>
                <a:latin typeface="Comfortaa"/>
                <a:ea typeface="Comfortaa"/>
                <a:cs typeface="Comfortaa"/>
                <a:sym typeface="Comfortaa"/>
              </a:rPr>
              <a:t>-Evidence that policy has been approved by local elected officials.</a:t>
            </a:r>
            <a:endParaRPr sz="1900" b="1" dirty="0">
              <a:solidFill>
                <a:srgbClr val="000000"/>
              </a:solidFill>
              <a:latin typeface="Comfortaa"/>
              <a:ea typeface="Comfortaa"/>
              <a:cs typeface="Comfortaa"/>
              <a:sym typeface="Comfortaa"/>
            </a:endParaRPr>
          </a:p>
          <a:p>
            <a:pPr marL="0" lvl="0" indent="0" algn="l" rtl="0">
              <a:lnSpc>
                <a:spcPct val="110000"/>
              </a:lnSpc>
              <a:spcBef>
                <a:spcPts val="1000"/>
              </a:spcBef>
              <a:spcAft>
                <a:spcPts val="0"/>
              </a:spcAft>
              <a:buNone/>
            </a:pPr>
            <a:r>
              <a:rPr lang="en" sz="1900" b="1" dirty="0">
                <a:solidFill>
                  <a:srgbClr val="000000"/>
                </a:solidFill>
                <a:latin typeface="Comfortaa"/>
                <a:ea typeface="Comfortaa"/>
                <a:cs typeface="Comfortaa"/>
                <a:sym typeface="Comfortaa"/>
              </a:rPr>
              <a:t>-Documentation of implementation of policy focusing on increase of shade structures in community</a:t>
            </a:r>
            <a:endParaRPr sz="1900" b="1" dirty="0">
              <a:solidFill>
                <a:srgbClr val="000000"/>
              </a:solidFill>
              <a:latin typeface="Comfortaa"/>
              <a:ea typeface="Comfortaa"/>
              <a:cs typeface="Comfortaa"/>
              <a:sym typeface="Comfortaa"/>
            </a:endParaRPr>
          </a:p>
          <a:p>
            <a:pPr marL="0" lvl="0" indent="0" algn="l" rtl="0">
              <a:lnSpc>
                <a:spcPct val="105000"/>
              </a:lnSpc>
              <a:spcBef>
                <a:spcPts val="0"/>
              </a:spcBef>
              <a:spcAft>
                <a:spcPts val="1200"/>
              </a:spcAft>
              <a:buSzPts val="770"/>
              <a:buNone/>
            </a:pPr>
            <a:endParaRPr sz="1800" b="1" dirty="0">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3"/>
                </a:solidFill>
              </a:rPr>
              <a:t>Reactions/Thoughts/Questions</a:t>
            </a:r>
            <a:endParaRPr>
              <a:solidFill>
                <a:schemeClr val="accent3"/>
              </a:solidFill>
            </a:endParaRPr>
          </a:p>
        </p:txBody>
      </p:sp>
      <p:sp>
        <p:nvSpPr>
          <p:cNvPr id="321" name="Google Shape;321;p5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b="1">
              <a:solidFill>
                <a:schemeClr val="accent3"/>
              </a:solidFill>
              <a:latin typeface="PT Sans Narrow"/>
              <a:ea typeface="PT Sans Narrow"/>
              <a:cs typeface="PT Sans Narrow"/>
              <a:sym typeface="PT Sans Narrow"/>
            </a:endParaRPr>
          </a:p>
          <a:p>
            <a:pPr marL="0" lvl="0" indent="0" algn="l" rtl="0">
              <a:spcBef>
                <a:spcPts val="1200"/>
              </a:spcBef>
              <a:spcAft>
                <a:spcPts val="1200"/>
              </a:spcAft>
              <a:buNone/>
            </a:pPr>
            <a:r>
              <a:rPr lang="en" sz="3000" b="1">
                <a:solidFill>
                  <a:schemeClr val="accent3"/>
                </a:solidFill>
                <a:latin typeface="PT Sans Narrow"/>
                <a:ea typeface="PT Sans Narrow"/>
                <a:cs typeface="PT Sans Narrow"/>
                <a:sym typeface="PT Sans Narrow"/>
              </a:rPr>
              <a:t>Next Steps</a:t>
            </a:r>
            <a:endParaRPr sz="3000" b="1">
              <a:solidFill>
                <a:schemeClr val="accent3"/>
              </a:solidFill>
              <a:latin typeface="PT Sans Narrow"/>
              <a:ea typeface="PT Sans Narrow"/>
              <a:cs typeface="PT Sans Narrow"/>
              <a:sym typeface="PT Sans Narrow"/>
            </a:endParaRPr>
          </a:p>
        </p:txBody>
      </p:sp>
      <p:pic>
        <p:nvPicPr>
          <p:cNvPr id="322" name="Google Shape;322;p50"/>
          <p:cNvPicPr preferRelativeResize="0"/>
          <p:nvPr/>
        </p:nvPicPr>
        <p:blipFill>
          <a:blip r:embed="rId3">
            <a:alphaModFix/>
          </a:blip>
          <a:stretch>
            <a:fillRect/>
          </a:stretch>
        </p:blipFill>
        <p:spPr>
          <a:xfrm>
            <a:off x="4787750" y="3665475"/>
            <a:ext cx="3607400" cy="903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3200">
                <a:solidFill>
                  <a:schemeClr val="accent3"/>
                </a:solidFill>
              </a:rPr>
              <a:t>Flood Mapping by Woodwell Climate Research Center</a:t>
            </a:r>
            <a:endParaRPr sz="3200">
              <a:solidFill>
                <a:schemeClr val="accent3"/>
              </a:solidFill>
            </a:endParaRPr>
          </a:p>
        </p:txBody>
      </p:sp>
      <p:sp>
        <p:nvSpPr>
          <p:cNvPr id="182" name="Google Shape;182;p28"/>
          <p:cNvSpPr txBox="1">
            <a:spLocks noGrp="1"/>
          </p:cNvSpPr>
          <p:nvPr>
            <p:ph type="body" idx="1"/>
          </p:nvPr>
        </p:nvSpPr>
        <p:spPr>
          <a:xfrm>
            <a:off x="311700" y="656725"/>
            <a:ext cx="8520600" cy="426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latin typeface="PT Sans Narrow"/>
                <a:ea typeface="PT Sans Narrow"/>
                <a:cs typeface="PT Sans Narrow"/>
                <a:sym typeface="PT Sans Narrow"/>
              </a:rPr>
              <a:t>1000 buildings</a:t>
            </a:r>
            <a:r>
              <a:rPr lang="en">
                <a:solidFill>
                  <a:srgbClr val="000000"/>
                </a:solidFill>
                <a:latin typeface="PT Sans Narrow"/>
                <a:ea typeface="PT Sans Narrow"/>
                <a:cs typeface="PT Sans Narrow"/>
                <a:sym typeface="PT Sans Narrow"/>
              </a:rPr>
              <a:t> will be affected by at least 15cm of flooding by 100-year storms in the next 20-70 years. </a:t>
            </a:r>
            <a:endParaRPr>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r>
              <a:rPr lang="en" sz="1400">
                <a:solidFill>
                  <a:srgbClr val="000000"/>
                </a:solidFill>
                <a:latin typeface="Arial"/>
                <a:ea typeface="Arial"/>
                <a:cs typeface="Arial"/>
                <a:sym typeface="Arial"/>
              </a:rPr>
              <a:t> </a:t>
            </a:r>
            <a:r>
              <a:rPr lang="en" sz="1788" b="1"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New Paltz 100 Year Flood animated</a:t>
            </a:r>
            <a:endParaRPr sz="1788" b="1">
              <a:solidFill>
                <a:srgbClr val="000000"/>
              </a:solidFill>
              <a:latin typeface="Calibri"/>
              <a:ea typeface="Calibri"/>
              <a:cs typeface="Calibri"/>
              <a:sym typeface="Calibri"/>
            </a:endParaRPr>
          </a:p>
          <a:p>
            <a:pPr marL="0" lvl="0" indent="0" algn="l" rtl="0">
              <a:spcBef>
                <a:spcPts val="1200"/>
              </a:spcBef>
              <a:spcAft>
                <a:spcPts val="0"/>
              </a:spcAft>
              <a:buNone/>
            </a:pPr>
            <a:r>
              <a:rPr lang="en" sz="1700">
                <a:solidFill>
                  <a:srgbClr val="000000"/>
                </a:solidFill>
                <a:latin typeface="PT Sans Narrow"/>
                <a:ea typeface="PT Sans Narrow"/>
                <a:cs typeface="PT Sans Narrow"/>
                <a:sym typeface="PT Sans Narrow"/>
              </a:rPr>
              <a:t>Inland floods are expected to worsen under climate change due to the </a:t>
            </a:r>
            <a:r>
              <a:rPr lang="en" sz="1700" b="1">
                <a:solidFill>
                  <a:srgbClr val="000000"/>
                </a:solidFill>
                <a:latin typeface="PT Sans Narrow"/>
                <a:ea typeface="PT Sans Narrow"/>
                <a:cs typeface="PT Sans Narrow"/>
                <a:sym typeface="PT Sans Narrow"/>
              </a:rPr>
              <a:t>intensification of extreme precipitation.</a:t>
            </a:r>
            <a:endParaRPr sz="1700" b="1">
              <a:solidFill>
                <a:srgbClr val="000000"/>
              </a:solidFill>
              <a:latin typeface="PT Sans Narrow"/>
              <a:ea typeface="PT Sans Narrow"/>
              <a:cs typeface="PT Sans Narrow"/>
              <a:sym typeface="PT Sans Narrow"/>
            </a:endParaRPr>
          </a:p>
          <a:p>
            <a:pPr marL="457200" lvl="0" indent="-336550" algn="l" rtl="0">
              <a:spcBef>
                <a:spcPts val="1200"/>
              </a:spcBef>
              <a:spcAft>
                <a:spcPts val="0"/>
              </a:spcAft>
              <a:buClr>
                <a:srgbClr val="000000"/>
              </a:buClr>
              <a:buSzPts val="1700"/>
              <a:buFont typeface="PT Sans Narrow"/>
              <a:buChar char="●"/>
            </a:pPr>
            <a:r>
              <a:rPr lang="en" sz="1700">
                <a:solidFill>
                  <a:srgbClr val="000000"/>
                </a:solidFill>
                <a:latin typeface="PT Sans Narrow"/>
                <a:ea typeface="PT Sans Narrow"/>
                <a:cs typeface="PT Sans Narrow"/>
                <a:sym typeface="PT Sans Narrow"/>
              </a:rPr>
              <a:t>Historical </a:t>
            </a:r>
            <a:r>
              <a:rPr lang="en" sz="1700" b="1">
                <a:solidFill>
                  <a:srgbClr val="000000"/>
                </a:solidFill>
                <a:latin typeface="PT Sans Narrow"/>
                <a:ea typeface="PT Sans Narrow"/>
                <a:cs typeface="PT Sans Narrow"/>
                <a:sym typeface="PT Sans Narrow"/>
              </a:rPr>
              <a:t>100-year rainfall event is 1.5x and 4x as likely in 2041-2060 and 2071-2090.</a:t>
            </a:r>
            <a:r>
              <a:rPr lang="en" sz="1700">
                <a:solidFill>
                  <a:srgbClr val="000000"/>
                </a:solidFill>
                <a:latin typeface="PT Sans Narrow"/>
                <a:ea typeface="PT Sans Narrow"/>
                <a:cs typeface="PT Sans Narrow"/>
                <a:sym typeface="PT Sans Narrow"/>
              </a:rPr>
              <a:t> </a:t>
            </a:r>
            <a:endParaRPr sz="1700">
              <a:solidFill>
                <a:srgbClr val="000000"/>
              </a:solidFill>
              <a:latin typeface="PT Sans Narrow"/>
              <a:ea typeface="PT Sans Narrow"/>
              <a:cs typeface="PT Sans Narrow"/>
              <a:sym typeface="PT Sans Narrow"/>
            </a:endParaRPr>
          </a:p>
          <a:p>
            <a:pPr marL="457200" lvl="0" indent="-336550" algn="l" rtl="0">
              <a:spcBef>
                <a:spcPts val="0"/>
              </a:spcBef>
              <a:spcAft>
                <a:spcPts val="0"/>
              </a:spcAft>
              <a:buClr>
                <a:srgbClr val="000000"/>
              </a:buClr>
              <a:buSzPts val="1700"/>
              <a:buFont typeface="PT Sans Narrow"/>
              <a:buChar char="●"/>
            </a:pPr>
            <a:r>
              <a:rPr lang="en" sz="1700">
                <a:solidFill>
                  <a:srgbClr val="000000"/>
                </a:solidFill>
                <a:latin typeface="PT Sans Narrow"/>
                <a:ea typeface="PT Sans Narrow"/>
                <a:cs typeface="PT Sans Narrow"/>
                <a:sym typeface="PT Sans Narrow"/>
              </a:rPr>
              <a:t>Historical </a:t>
            </a:r>
            <a:r>
              <a:rPr lang="en" sz="1700" b="1">
                <a:solidFill>
                  <a:srgbClr val="000000"/>
                </a:solidFill>
                <a:latin typeface="PT Sans Narrow"/>
                <a:ea typeface="PT Sans Narrow"/>
                <a:cs typeface="PT Sans Narrow"/>
                <a:sym typeface="PT Sans Narrow"/>
              </a:rPr>
              <a:t>100-year streamflow event is 2x and 3.7x as likely in 2041-2060 and 2071-2090</a:t>
            </a:r>
            <a:r>
              <a:rPr lang="en" sz="1700">
                <a:solidFill>
                  <a:srgbClr val="000000"/>
                </a:solidFill>
                <a:latin typeface="PT Sans Narrow"/>
                <a:ea typeface="PT Sans Narrow"/>
                <a:cs typeface="PT Sans Narrow"/>
                <a:sym typeface="PT Sans Narrow"/>
              </a:rPr>
              <a:t>.</a:t>
            </a:r>
            <a:endParaRPr sz="170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endParaRPr sz="170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r>
              <a:rPr lang="en" sz="1700">
                <a:solidFill>
                  <a:srgbClr val="222222"/>
                </a:solidFill>
                <a:latin typeface="PT Sans Narrow"/>
                <a:ea typeface="PT Sans Narrow"/>
                <a:cs typeface="PT Sans Narrow"/>
                <a:sym typeface="PT Sans Narrow"/>
              </a:rPr>
              <a:t>The flood m</a:t>
            </a:r>
            <a:r>
              <a:rPr lang="en" sz="1700">
                <a:solidFill>
                  <a:srgbClr val="000000"/>
                </a:solidFill>
                <a:latin typeface="PT Sans Narrow"/>
                <a:ea typeface="PT Sans Narrow"/>
                <a:cs typeface="PT Sans Narrow"/>
                <a:sym typeface="PT Sans Narrow"/>
              </a:rPr>
              <a:t>odel reveal significant increases in flood risk across New Paltz. </a:t>
            </a:r>
            <a:endParaRPr sz="1700">
              <a:solidFill>
                <a:srgbClr val="000000"/>
              </a:solidFill>
              <a:latin typeface="PT Sans Narrow"/>
              <a:ea typeface="PT Sans Narrow"/>
              <a:cs typeface="PT Sans Narrow"/>
              <a:sym typeface="PT Sans Narrow"/>
            </a:endParaRPr>
          </a:p>
          <a:p>
            <a:pPr marL="457200" lvl="0" indent="-336550" algn="l" rtl="0">
              <a:spcBef>
                <a:spcPts val="1200"/>
              </a:spcBef>
              <a:spcAft>
                <a:spcPts val="0"/>
              </a:spcAft>
              <a:buClr>
                <a:srgbClr val="000000"/>
              </a:buClr>
              <a:buSzPts val="1700"/>
              <a:buFont typeface="PT Sans Narrow"/>
              <a:buChar char="●"/>
            </a:pPr>
            <a:r>
              <a:rPr lang="en" sz="1700" b="1">
                <a:solidFill>
                  <a:srgbClr val="000000"/>
                </a:solidFill>
                <a:latin typeface="PT Sans Narrow"/>
                <a:ea typeface="PT Sans Narrow"/>
                <a:cs typeface="PT Sans Narrow"/>
                <a:sym typeface="PT Sans Narrow"/>
              </a:rPr>
              <a:t>The total inundated area for the 100-year event within the flood model domain increases by 7% and 20%</a:t>
            </a:r>
            <a:r>
              <a:rPr lang="en" sz="1700">
                <a:solidFill>
                  <a:srgbClr val="000000"/>
                </a:solidFill>
                <a:latin typeface="PT Sans Narrow"/>
                <a:ea typeface="PT Sans Narrow"/>
                <a:cs typeface="PT Sans Narrow"/>
                <a:sym typeface="PT Sans Narrow"/>
              </a:rPr>
              <a:t> </a:t>
            </a:r>
            <a:r>
              <a:rPr lang="en" sz="1700" b="1">
                <a:solidFill>
                  <a:srgbClr val="000000"/>
                </a:solidFill>
                <a:latin typeface="PT Sans Narrow"/>
                <a:ea typeface="PT Sans Narrow"/>
                <a:cs typeface="PT Sans Narrow"/>
                <a:sym typeface="PT Sans Narrow"/>
              </a:rPr>
              <a:t>in 2041-2060 and 2071-2090.</a:t>
            </a:r>
            <a:r>
              <a:rPr lang="en" sz="1700">
                <a:solidFill>
                  <a:srgbClr val="000000"/>
                </a:solidFill>
                <a:latin typeface="PT Sans Narrow"/>
                <a:ea typeface="PT Sans Narrow"/>
                <a:cs typeface="PT Sans Narrow"/>
                <a:sym typeface="PT Sans Narrow"/>
              </a:rPr>
              <a:t> </a:t>
            </a:r>
            <a:endParaRPr sz="2000">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1217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990"/>
              <a:buNone/>
            </a:pPr>
            <a:r>
              <a:rPr lang="en" sz="2820">
                <a:solidFill>
                  <a:schemeClr val="accent3"/>
                </a:solidFill>
                <a:latin typeface="Arial"/>
                <a:ea typeface="Arial"/>
                <a:cs typeface="Arial"/>
                <a:sym typeface="Arial"/>
              </a:rPr>
              <a:t>Climate Smart Resiliency </a:t>
            </a:r>
            <a:r>
              <a:rPr lang="en" sz="2770">
                <a:solidFill>
                  <a:schemeClr val="accent3"/>
                </a:solidFill>
                <a:latin typeface="Arial"/>
                <a:ea typeface="Arial"/>
                <a:cs typeface="Arial"/>
                <a:sym typeface="Arial"/>
              </a:rPr>
              <a:t>Planning Tool (CSRPT)</a:t>
            </a:r>
            <a:endParaRPr sz="2770">
              <a:solidFill>
                <a:schemeClr val="accent3"/>
              </a:solidFill>
            </a:endParaRPr>
          </a:p>
        </p:txBody>
      </p:sp>
      <p:sp>
        <p:nvSpPr>
          <p:cNvPr id="188" name="Google Shape;188;p29"/>
          <p:cNvSpPr txBox="1">
            <a:spLocks noGrp="1"/>
          </p:cNvSpPr>
          <p:nvPr>
            <p:ph type="body" idx="1"/>
          </p:nvPr>
        </p:nvSpPr>
        <p:spPr>
          <a:xfrm>
            <a:off x="311700" y="805757"/>
            <a:ext cx="8520600" cy="4033567"/>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000" b="1" dirty="0">
                <a:solidFill>
                  <a:srgbClr val="000000"/>
                </a:solidFill>
                <a:latin typeface="PT Sans Narrow"/>
                <a:ea typeface="PT Sans Narrow"/>
                <a:cs typeface="PT Sans Narrow"/>
                <a:sym typeface="PT Sans Narrow"/>
              </a:rPr>
              <a:t>Our CSRPT identifies planning and adaptation opportunities to improve resilience through existing planning mechanisms, public engagement, and disaster preparedness. Implementing recommended actions will reduce New Paltz’s vulnerability to climate hazards such as extreme precipitation, flooding, extreme heat, heat waves, and drought. </a:t>
            </a:r>
            <a:endParaRPr sz="8000" b="1" dirty="0">
              <a:solidFill>
                <a:srgbClr val="000000"/>
              </a:solidFill>
              <a:latin typeface="PT Sans Narrow"/>
              <a:ea typeface="PT Sans Narrow"/>
              <a:cs typeface="PT Sans Narrow"/>
              <a:sym typeface="PT Sans Narrow"/>
            </a:endParaRPr>
          </a:p>
          <a:p>
            <a:pPr marL="0" lvl="0" indent="0" algn="l" rtl="0">
              <a:spcBef>
                <a:spcPts val="1200"/>
              </a:spcBef>
              <a:spcAft>
                <a:spcPts val="0"/>
              </a:spcAft>
              <a:buNone/>
            </a:pPr>
            <a:r>
              <a:rPr lang="en" sz="9200" b="1" dirty="0">
                <a:solidFill>
                  <a:srgbClr val="000000"/>
                </a:solidFill>
                <a:latin typeface="PT Sans Narrow"/>
                <a:ea typeface="PT Sans Narrow"/>
                <a:cs typeface="PT Sans Narrow"/>
                <a:sym typeface="PT Sans Narrow"/>
              </a:rPr>
              <a:t>The Climate Smart Resiliency Planning Tool is organized into six sections:</a:t>
            </a:r>
            <a:r>
              <a:rPr lang="en" sz="9200" b="1" dirty="0">
                <a:latin typeface="PT Sans Narrow"/>
                <a:ea typeface="PT Sans Narrow"/>
                <a:cs typeface="PT Sans Narrow"/>
                <a:sym typeface="PT Sans Narrow"/>
              </a:rPr>
              <a:t>	</a:t>
            </a:r>
            <a:r>
              <a:rPr lang="en" sz="3800" b="1" dirty="0"/>
              <a:t>	</a:t>
            </a:r>
            <a:r>
              <a:rPr lang="en" sz="3800" dirty="0"/>
              <a:t>	</a:t>
            </a:r>
            <a:endParaRPr sz="8000" dirty="0">
              <a:latin typeface="PT Sans Narrow"/>
              <a:ea typeface="PT Sans Narrow"/>
              <a:cs typeface="PT Sans Narrow"/>
              <a:sym typeface="PT Sans Narrow"/>
            </a:endParaRPr>
          </a:p>
          <a:p>
            <a:pPr marL="914400" lvl="0" indent="-381000" algn="l" rtl="0">
              <a:lnSpc>
                <a:spcPct val="100000"/>
              </a:lnSpc>
              <a:spcBef>
                <a:spcPts val="120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Community Plan Checklist</a:t>
            </a:r>
            <a:endParaRPr sz="9600" b="1" dirty="0">
              <a:solidFill>
                <a:srgbClr val="1155CC"/>
              </a:solidFill>
              <a:latin typeface="PT Sans Narrow"/>
              <a:ea typeface="PT Sans Narrow"/>
              <a:cs typeface="PT Sans Narrow"/>
              <a:sym typeface="PT Sans Narrow"/>
            </a:endParaRPr>
          </a:p>
          <a:p>
            <a:pPr marL="914400" lvl="0" indent="-381000" algn="l" rtl="0">
              <a:lnSpc>
                <a:spcPct val="100000"/>
              </a:lnSpc>
              <a:spcBef>
                <a:spcPts val="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Vulnerability and Risk Assessments</a:t>
            </a:r>
            <a:endParaRPr sz="9600" b="1" dirty="0">
              <a:solidFill>
                <a:srgbClr val="1155CC"/>
              </a:solidFill>
              <a:latin typeface="PT Sans Narrow"/>
              <a:ea typeface="PT Sans Narrow"/>
              <a:cs typeface="PT Sans Narrow"/>
              <a:sym typeface="PT Sans Narrow"/>
            </a:endParaRPr>
          </a:p>
          <a:p>
            <a:pPr marL="914400" lvl="0" indent="-381000" algn="l" rtl="0">
              <a:lnSpc>
                <a:spcPct val="100000"/>
              </a:lnSpc>
              <a:spcBef>
                <a:spcPts val="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Public Outreach and Engagement</a:t>
            </a:r>
            <a:endParaRPr sz="9600" b="1" dirty="0">
              <a:solidFill>
                <a:srgbClr val="1155CC"/>
              </a:solidFill>
              <a:latin typeface="PT Sans Narrow"/>
              <a:ea typeface="PT Sans Narrow"/>
              <a:cs typeface="PT Sans Narrow"/>
              <a:sym typeface="PT Sans Narrow"/>
            </a:endParaRPr>
          </a:p>
          <a:p>
            <a:pPr marL="914400" lvl="0" indent="-381000" algn="l" rtl="0">
              <a:lnSpc>
                <a:spcPct val="100000"/>
              </a:lnSpc>
              <a:spcBef>
                <a:spcPts val="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Integration of Municipal Plans</a:t>
            </a:r>
            <a:endParaRPr sz="9600" b="1" dirty="0">
              <a:solidFill>
                <a:srgbClr val="1155CC"/>
              </a:solidFill>
              <a:latin typeface="PT Sans Narrow"/>
              <a:ea typeface="PT Sans Narrow"/>
              <a:cs typeface="PT Sans Narrow"/>
              <a:sym typeface="PT Sans Narrow"/>
            </a:endParaRPr>
          </a:p>
          <a:p>
            <a:pPr marL="914400" lvl="0" indent="-381000" algn="l" rtl="0">
              <a:lnSpc>
                <a:spcPct val="100000"/>
              </a:lnSpc>
              <a:spcBef>
                <a:spcPts val="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Disaster Preparedness and Recovery</a:t>
            </a:r>
            <a:endParaRPr sz="9600" b="1" dirty="0">
              <a:solidFill>
                <a:srgbClr val="1155CC"/>
              </a:solidFill>
              <a:latin typeface="PT Sans Narrow"/>
              <a:ea typeface="PT Sans Narrow"/>
              <a:cs typeface="PT Sans Narrow"/>
              <a:sym typeface="PT Sans Narrow"/>
            </a:endParaRPr>
          </a:p>
          <a:p>
            <a:pPr marL="914400" lvl="0" indent="-381000" algn="l" rtl="0">
              <a:lnSpc>
                <a:spcPct val="100000"/>
              </a:lnSpc>
              <a:spcBef>
                <a:spcPts val="0"/>
              </a:spcBef>
              <a:spcAft>
                <a:spcPts val="0"/>
              </a:spcAft>
              <a:buClr>
                <a:srgbClr val="1155CC"/>
              </a:buClr>
              <a:buSzPct val="100000"/>
              <a:buFont typeface="PT Sans Narrow"/>
              <a:buAutoNum type="arabicPeriod"/>
            </a:pPr>
            <a:r>
              <a:rPr lang="en" sz="9600" b="1" dirty="0">
                <a:solidFill>
                  <a:srgbClr val="1155CC"/>
                </a:solidFill>
                <a:latin typeface="PT Sans Narrow"/>
                <a:ea typeface="PT Sans Narrow"/>
                <a:cs typeface="PT Sans Narrow"/>
                <a:sym typeface="PT Sans Narrow"/>
              </a:rPr>
              <a:t>Hazard Mitigation Implementation </a:t>
            </a:r>
            <a:endParaRPr sz="9600" b="1" dirty="0">
              <a:solidFill>
                <a:srgbClr val="1155CC"/>
              </a:solidFill>
              <a:latin typeface="PT Sans Narrow"/>
              <a:ea typeface="PT Sans Narrow"/>
              <a:cs typeface="PT Sans Narrow"/>
              <a:sym typeface="PT Sans Narrow"/>
            </a:endParaRPr>
          </a:p>
          <a:p>
            <a:pPr marL="457200" lvl="0" indent="0" algn="l" rtl="0">
              <a:lnSpc>
                <a:spcPct val="100000"/>
              </a:lnSpc>
              <a:spcBef>
                <a:spcPts val="1200"/>
              </a:spcBef>
              <a:spcAft>
                <a:spcPts val="0"/>
              </a:spcAft>
              <a:buNone/>
            </a:pPr>
            <a:endParaRPr sz="6000" dirty="0">
              <a:latin typeface="PT Sans Narrow"/>
              <a:ea typeface="PT Sans Narrow"/>
              <a:cs typeface="PT Sans Narrow"/>
              <a:sym typeface="PT Sans Narrow"/>
            </a:endParaRPr>
          </a:p>
          <a:p>
            <a:pPr marL="457200" lvl="0" indent="-257175" algn="l" rtl="0">
              <a:lnSpc>
                <a:spcPct val="100000"/>
              </a:lnSpc>
              <a:spcBef>
                <a:spcPts val="1200"/>
              </a:spcBef>
              <a:spcAft>
                <a:spcPts val="0"/>
              </a:spcAft>
              <a:buSzPct val="30000"/>
              <a:buFont typeface="PT Sans Narrow"/>
              <a:buAutoNum type="arabicPeriod"/>
            </a:pPr>
            <a:br>
              <a:rPr lang="en" sz="6000" dirty="0">
                <a:latin typeface="PT Sans Narrow"/>
                <a:ea typeface="PT Sans Narrow"/>
                <a:cs typeface="PT Sans Narrow"/>
                <a:sym typeface="PT Sans Narrow"/>
              </a:rPr>
            </a:br>
            <a:r>
              <a:rPr lang="en" sz="6000" dirty="0">
                <a:latin typeface="PT Sans Narrow"/>
                <a:ea typeface="PT Sans Narrow"/>
                <a:cs typeface="PT Sans Narrow"/>
                <a:sym typeface="PT Sans Narrow"/>
              </a:rPr>
              <a:t> 	</a:t>
            </a:r>
            <a:r>
              <a:rPr lang="en" sz="5000" dirty="0">
                <a:latin typeface="PT Sans Narrow"/>
                <a:ea typeface="PT Sans Narrow"/>
                <a:cs typeface="PT Sans Narrow"/>
                <a:sym typeface="PT Sans Narrow"/>
              </a:rPr>
              <a:t>		</a:t>
            </a:r>
            <a:r>
              <a:rPr lang="en" dirty="0">
                <a:latin typeface="PT Sans Narrow"/>
                <a:ea typeface="PT Sans Narrow"/>
                <a:cs typeface="PT Sans Narrow"/>
                <a:sym typeface="PT Sans Narrow"/>
              </a:rPr>
              <a:t>			</a:t>
            </a:r>
            <a:endParaRPr dirty="0">
              <a:latin typeface="PT Sans Narrow"/>
              <a:ea typeface="PT Sans Narrow"/>
              <a:cs typeface="PT Sans Narrow"/>
              <a:sym typeface="PT Sans Narrow"/>
            </a:endParaRPr>
          </a:p>
          <a:p>
            <a:pPr marL="0" lvl="0" indent="0" algn="l" rtl="0">
              <a:spcBef>
                <a:spcPts val="1200"/>
              </a:spcBef>
              <a:spcAft>
                <a:spcPts val="0"/>
              </a:spcAft>
              <a:buNone/>
            </a:pPr>
            <a:r>
              <a:rPr lang="en" dirty="0">
                <a:latin typeface="PT Sans Narrow"/>
                <a:ea typeface="PT Sans Narrow"/>
                <a:cs typeface="PT Sans Narrow"/>
                <a:sym typeface="PT Sans Narrow"/>
              </a:rPr>
              <a:t>			</a:t>
            </a:r>
            <a:r>
              <a:rPr lang="en" dirty="0"/>
              <a:t>		 				</a:t>
            </a:r>
            <a:endParaRPr dirty="0"/>
          </a:p>
          <a:p>
            <a:pPr marL="0" lvl="0" indent="0" algn="l" rtl="0">
              <a:spcBef>
                <a:spcPts val="1200"/>
              </a:spcBef>
              <a:spcAft>
                <a:spcPts val="0"/>
              </a:spcAft>
              <a:buNone/>
            </a:pPr>
            <a:r>
              <a:rPr lang="en" dirty="0"/>
              <a:t>			</a:t>
            </a:r>
            <a:endParaRPr dirty="0"/>
          </a:p>
          <a:p>
            <a:pPr marL="0" lvl="0" indent="0" algn="l" rtl="0">
              <a:spcBef>
                <a:spcPts val="1200"/>
              </a:spcBef>
              <a:spcAft>
                <a:spcPts val="0"/>
              </a:spcAft>
              <a:buNone/>
            </a:pPr>
            <a:r>
              <a:rPr lang="en" sz="1100" dirty="0">
                <a:solidFill>
                  <a:srgbClr val="000000"/>
                </a:solidFill>
                <a:latin typeface="Arial"/>
                <a:ea typeface="Arial"/>
                <a:cs typeface="Arial"/>
                <a:sym typeface="Arial"/>
              </a:rPr>
              <a:t>		</a:t>
            </a:r>
            <a:endParaRPr sz="1100" dirty="0">
              <a:solidFill>
                <a:srgbClr val="000000"/>
              </a:solidFill>
              <a:latin typeface="Arial"/>
              <a:ea typeface="Arial"/>
              <a:cs typeface="Arial"/>
              <a:sym typeface="Arial"/>
            </a:endParaRPr>
          </a:p>
          <a:p>
            <a:pPr marL="0" lvl="0" indent="0" algn="l" rtl="0">
              <a:spcBef>
                <a:spcPts val="1200"/>
              </a:spcBef>
              <a:spcAft>
                <a:spcPts val="12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1200"/>
              </a:spcAft>
              <a:buClr>
                <a:srgbClr val="000000"/>
              </a:buClr>
              <a:buSzPts val="275"/>
              <a:buFont typeface="Arial"/>
              <a:buNone/>
            </a:pPr>
            <a:r>
              <a:rPr lang="en" sz="2650">
                <a:solidFill>
                  <a:schemeClr val="accent3"/>
                </a:solidFill>
              </a:rPr>
              <a:t>Climate Smart Resiliency Plan – Summary of Recommendations</a:t>
            </a:r>
            <a:endParaRPr sz="5200">
              <a:solidFill>
                <a:schemeClr val="accent3"/>
              </a:solidFill>
            </a:endParaRPr>
          </a:p>
        </p:txBody>
      </p:sp>
      <p:sp>
        <p:nvSpPr>
          <p:cNvPr id="194" name="Google Shape;194;p30"/>
          <p:cNvSpPr txBox="1">
            <a:spLocks noGrp="1"/>
          </p:cNvSpPr>
          <p:nvPr>
            <p:ph type="body" idx="1"/>
          </p:nvPr>
        </p:nvSpPr>
        <p:spPr>
          <a:xfrm>
            <a:off x="311700" y="656725"/>
            <a:ext cx="8520600" cy="4251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400" b="1">
                <a:solidFill>
                  <a:srgbClr val="222222"/>
                </a:solidFill>
                <a:latin typeface="PT Sans Narrow"/>
                <a:ea typeface="PT Sans Narrow"/>
                <a:cs typeface="PT Sans Narrow"/>
                <a:sym typeface="PT Sans Narrow"/>
              </a:rPr>
              <a:t>Areas of Opportunity: Town and Village of New Paltz</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r>
              <a:rPr lang="en" sz="2400" b="1">
                <a:solidFill>
                  <a:srgbClr val="222222"/>
                </a:solidFill>
                <a:latin typeface="PT Sans Narrow"/>
                <a:ea typeface="PT Sans Narrow"/>
                <a:cs typeface="PT Sans Narrow"/>
                <a:sym typeface="PT Sans Narrow"/>
              </a:rPr>
              <a:t>• Seek out training opportunities for municipal staff in areas of resilience, particularly flood mitigation.</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r>
              <a:rPr lang="en" sz="2400" b="1">
                <a:solidFill>
                  <a:srgbClr val="222222"/>
                </a:solidFill>
                <a:latin typeface="PT Sans Narrow"/>
                <a:ea typeface="PT Sans Narrow"/>
                <a:cs typeface="PT Sans Narrow"/>
                <a:sym typeface="PT Sans Narrow"/>
              </a:rPr>
              <a:t>• Participate in a Nature Conservancy Community Resilience Building Workshop.</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r>
              <a:rPr lang="en" sz="2400" b="1">
                <a:solidFill>
                  <a:srgbClr val="222222"/>
                </a:solidFill>
                <a:latin typeface="PT Sans Narrow"/>
                <a:ea typeface="PT Sans Narrow"/>
                <a:cs typeface="PT Sans Narrow"/>
                <a:sym typeface="PT Sans Narrow"/>
              </a:rPr>
              <a:t>• Leverage Climate Smart Resiliency Planning Tool for points in the Climate Smart Communities program.</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0"/>
              </a:spcAft>
              <a:buSzPts val="275"/>
              <a:buNone/>
            </a:pPr>
            <a:endParaRPr sz="1050"/>
          </a:p>
          <a:p>
            <a:pPr marL="0" lvl="0" indent="0" algn="l" rtl="0">
              <a:lnSpc>
                <a:spcPct val="95000"/>
              </a:lnSpc>
              <a:spcBef>
                <a:spcPts val="1200"/>
              </a:spcBef>
              <a:spcAft>
                <a:spcPts val="1200"/>
              </a:spcAft>
              <a:buSzPts val="275"/>
              <a:buNone/>
            </a:pPr>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108641"/>
            <a:ext cx="8520600" cy="823865"/>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0"/>
              </a:spcAft>
              <a:buNone/>
            </a:pPr>
            <a:r>
              <a:rPr lang="en" sz="1605" b="0" u="sng" dirty="0">
                <a:solidFill>
                  <a:schemeClr val="accent3"/>
                </a:solidFill>
              </a:rPr>
              <a:t>General Recommendations: Town and Village of New Paltz</a:t>
            </a:r>
            <a:endParaRPr sz="1605" b="0" u="sng" dirty="0">
              <a:solidFill>
                <a:schemeClr val="accent3"/>
              </a:solidFill>
            </a:endParaRPr>
          </a:p>
          <a:p>
            <a:pPr marL="0" lvl="0" indent="0" algn="l" rtl="0">
              <a:lnSpc>
                <a:spcPct val="95000"/>
              </a:lnSpc>
              <a:spcBef>
                <a:spcPts val="1200"/>
              </a:spcBef>
              <a:spcAft>
                <a:spcPts val="1200"/>
              </a:spcAft>
              <a:buNone/>
            </a:pPr>
            <a:r>
              <a:rPr lang="en" sz="2450" dirty="0">
                <a:solidFill>
                  <a:schemeClr val="accent3"/>
                </a:solidFill>
              </a:rPr>
              <a:t>Vulnerability and Risk Assessment</a:t>
            </a:r>
            <a:endParaRPr sz="5000" dirty="0">
              <a:solidFill>
                <a:schemeClr val="accent3"/>
              </a:solidFill>
            </a:endParaRPr>
          </a:p>
        </p:txBody>
      </p:sp>
      <p:sp>
        <p:nvSpPr>
          <p:cNvPr id="200" name="Google Shape;200;p31"/>
          <p:cNvSpPr txBox="1">
            <a:spLocks noGrp="1"/>
          </p:cNvSpPr>
          <p:nvPr>
            <p:ph type="body" idx="1"/>
          </p:nvPr>
        </p:nvSpPr>
        <p:spPr>
          <a:xfrm>
            <a:off x="311700" y="1204111"/>
            <a:ext cx="8520600" cy="3690414"/>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rgbClr val="000000"/>
              </a:buClr>
              <a:buSzPts val="275"/>
              <a:buFont typeface="Arial"/>
              <a:buNone/>
            </a:pPr>
            <a:r>
              <a:rPr lang="en" sz="2400" b="1" dirty="0">
                <a:solidFill>
                  <a:srgbClr val="222222"/>
                </a:solidFill>
                <a:latin typeface="PT Sans Narrow"/>
                <a:ea typeface="PT Sans Narrow"/>
                <a:cs typeface="PT Sans Narrow"/>
                <a:sym typeface="PT Sans Narrow"/>
              </a:rPr>
              <a:t>• Incorporate estimates of future financial losses resulting from severe storms or flooding into plans. Utilize Wood Hole Research Center report to assist with this.</a:t>
            </a:r>
            <a:endParaRPr sz="2400" b="1" dirty="0">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Clr>
                <a:srgbClr val="000000"/>
              </a:buClr>
              <a:buSzPts val="275"/>
              <a:buFont typeface="Arial"/>
              <a:buNone/>
            </a:pPr>
            <a:r>
              <a:rPr lang="en" sz="2400" b="1" dirty="0">
                <a:solidFill>
                  <a:srgbClr val="222222"/>
                </a:solidFill>
                <a:latin typeface="PT Sans Narrow"/>
                <a:ea typeface="PT Sans Narrow"/>
                <a:cs typeface="PT Sans Narrow"/>
                <a:sym typeface="PT Sans Narrow"/>
              </a:rPr>
              <a:t>• Train municipal managers on use of available risk and vulnerability tools (e.g. FEMA’s HAZUS-MH).</a:t>
            </a:r>
            <a:endParaRPr sz="2400" b="1" dirty="0">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1200"/>
              </a:spcAft>
              <a:buNone/>
            </a:pPr>
            <a:r>
              <a:rPr lang="en" sz="2400" b="1" dirty="0">
                <a:solidFill>
                  <a:srgbClr val="222222"/>
                </a:solidFill>
                <a:latin typeface="PT Sans Narrow"/>
                <a:ea typeface="PT Sans Narrow"/>
                <a:cs typeface="PT Sans Narrow"/>
                <a:sym typeface="PT Sans Narrow"/>
              </a:rPr>
              <a:t>• Take existing build-out analysis and overlay it with risk areas.  (Could NRI consultant do this?)</a:t>
            </a:r>
            <a:endParaRPr sz="2400" b="1" dirty="0">
              <a:solidFill>
                <a:srgbClr val="222222"/>
              </a:solidFill>
              <a:latin typeface="PT Sans Narrow"/>
              <a:ea typeface="PT Sans Narrow"/>
              <a:cs typeface="PT Sans Narrow"/>
              <a:sym typeface="PT Sans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0"/>
              </a:spcAft>
              <a:buNone/>
            </a:pPr>
            <a:r>
              <a:rPr lang="en" sz="1605" b="0" u="sng">
                <a:solidFill>
                  <a:schemeClr val="accent3"/>
                </a:solidFill>
              </a:rPr>
              <a:t>General Recommendations: Town and Village of New Paltz</a:t>
            </a:r>
            <a:endParaRPr sz="1800" b="0">
              <a:solidFill>
                <a:schemeClr val="dk2"/>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2688">
                <a:solidFill>
                  <a:schemeClr val="accent3"/>
                </a:solidFill>
              </a:rPr>
              <a:t>Public Outreach and Engagement</a:t>
            </a:r>
            <a:endParaRPr sz="2688">
              <a:solidFill>
                <a:schemeClr val="accent3"/>
              </a:solidFill>
            </a:endParaRPr>
          </a:p>
        </p:txBody>
      </p:sp>
      <p:sp>
        <p:nvSpPr>
          <p:cNvPr id="206" name="Google Shape;206;p32"/>
          <p:cNvSpPr txBox="1">
            <a:spLocks noGrp="1"/>
          </p:cNvSpPr>
          <p:nvPr>
            <p:ph type="body" idx="1"/>
          </p:nvPr>
        </p:nvSpPr>
        <p:spPr>
          <a:xfrm>
            <a:off x="311700" y="871050"/>
            <a:ext cx="8520600" cy="3926700"/>
          </a:xfrm>
          <a:prstGeom prst="rect">
            <a:avLst/>
          </a:prstGeom>
        </p:spPr>
        <p:txBody>
          <a:bodyPr spcFirstLastPara="1" wrap="square" lIns="91425" tIns="91425" rIns="91425" bIns="91425" anchor="t" anchorCtr="0">
            <a:noAutofit/>
          </a:bodyPr>
          <a:lstStyle/>
          <a:p>
            <a:pPr marL="457200" lvl="0" indent="-381000" algn="l" rtl="0">
              <a:lnSpc>
                <a:spcPct val="95000"/>
              </a:lnSpc>
              <a:spcBef>
                <a:spcPts val="0"/>
              </a:spcBef>
              <a:spcAft>
                <a:spcPts val="0"/>
              </a:spcAft>
              <a:buSzPts val="2400"/>
              <a:buFont typeface="PT Sans Narrow"/>
              <a:buChar char="●"/>
            </a:pPr>
            <a:r>
              <a:rPr lang="en" sz="2400" b="1">
                <a:solidFill>
                  <a:srgbClr val="222222"/>
                </a:solidFill>
                <a:latin typeface="PT Sans Narrow"/>
                <a:ea typeface="PT Sans Narrow"/>
                <a:cs typeface="PT Sans Narrow"/>
                <a:sym typeface="PT Sans Narrow"/>
              </a:rPr>
              <a:t>Inform residents about available disaster resources through municipal website links, television, radio, social media, etc. CSC PE9 Action: Social Media (3pts).</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None/>
            </a:pPr>
            <a:endParaRPr sz="2400" b="1">
              <a:solidFill>
                <a:srgbClr val="222222"/>
              </a:solidFill>
              <a:latin typeface="PT Sans Narrow"/>
              <a:ea typeface="PT Sans Narrow"/>
              <a:cs typeface="PT Sans Narrow"/>
              <a:sym typeface="PT Sans Narrow"/>
            </a:endParaRPr>
          </a:p>
          <a:p>
            <a:pPr marL="457200" lvl="0" indent="-381000" algn="l" rtl="0">
              <a:lnSpc>
                <a:spcPct val="95000"/>
              </a:lnSpc>
              <a:spcBef>
                <a:spcPts val="1200"/>
              </a:spcBef>
              <a:spcAft>
                <a:spcPts val="0"/>
              </a:spcAft>
              <a:buClr>
                <a:srgbClr val="222222"/>
              </a:buClr>
              <a:buSzPts val="2400"/>
              <a:buFont typeface="PT Sans Narrow"/>
              <a:buChar char="●"/>
            </a:pPr>
            <a:r>
              <a:rPr lang="en" sz="2400" b="1">
                <a:solidFill>
                  <a:srgbClr val="222222"/>
                </a:solidFill>
                <a:latin typeface="PT Sans Narrow"/>
                <a:ea typeface="PT Sans Narrow"/>
                <a:cs typeface="PT Sans Narrow"/>
                <a:sym typeface="PT Sans Narrow"/>
              </a:rPr>
              <a:t>Publicize the availability of floodplain information to insurance agents, real estate agents, lenders, and the community.</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None/>
            </a:pPr>
            <a:endParaRPr sz="2400" b="1">
              <a:solidFill>
                <a:srgbClr val="222222"/>
              </a:solidFill>
              <a:latin typeface="PT Sans Narrow"/>
              <a:ea typeface="PT Sans Narrow"/>
              <a:cs typeface="PT Sans Narrow"/>
              <a:sym typeface="PT Sans Narrow"/>
            </a:endParaRPr>
          </a:p>
          <a:p>
            <a:pPr marL="457200" lvl="0" indent="-381000" algn="l" rtl="0">
              <a:lnSpc>
                <a:spcPct val="95000"/>
              </a:lnSpc>
              <a:spcBef>
                <a:spcPts val="1200"/>
              </a:spcBef>
              <a:spcAft>
                <a:spcPts val="0"/>
              </a:spcAft>
              <a:buClr>
                <a:srgbClr val="222222"/>
              </a:buClr>
              <a:buSzPts val="2400"/>
              <a:buFont typeface="PT Sans Narrow"/>
              <a:buChar char="●"/>
            </a:pPr>
            <a:r>
              <a:rPr lang="en" sz="2400" b="1">
                <a:solidFill>
                  <a:srgbClr val="222222"/>
                </a:solidFill>
                <a:highlight>
                  <a:srgbClr val="FFFF00"/>
                </a:highlight>
                <a:latin typeface="PT Sans Narrow"/>
                <a:ea typeface="PT Sans Narrow"/>
                <a:cs typeface="PT Sans Narrow"/>
                <a:sym typeface="PT Sans Narrow"/>
              </a:rPr>
              <a:t>Develop a public outreach plan focused on climate outreach and engagement CSC PE9 Action: Climate Change Education and Engagement (4-8 pts.).</a:t>
            </a:r>
            <a:endParaRPr sz="2400" b="1">
              <a:solidFill>
                <a:srgbClr val="222222"/>
              </a:solidFill>
              <a:highlight>
                <a:srgbClr val="FFFF00"/>
              </a:highlight>
              <a:latin typeface="PT Sans Narrow"/>
              <a:ea typeface="PT Sans Narrow"/>
              <a:cs typeface="PT Sans Narrow"/>
              <a:sym typeface="PT Sans Narrow"/>
            </a:endParaRPr>
          </a:p>
          <a:p>
            <a:pPr marL="0" lvl="0" indent="0" algn="l" rtl="0">
              <a:lnSpc>
                <a:spcPct val="95000"/>
              </a:lnSpc>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0"/>
              </a:spcAft>
              <a:buNone/>
            </a:pPr>
            <a:r>
              <a:rPr lang="en" sz="1605" b="0" u="sng">
                <a:solidFill>
                  <a:schemeClr val="accent3"/>
                </a:solidFill>
              </a:rPr>
              <a:t>General Recommendations: Town and Village of New Paltz</a:t>
            </a:r>
            <a:endParaRPr sz="1605" b="0" u="sng">
              <a:solidFill>
                <a:schemeClr val="accent3"/>
              </a:solidFill>
            </a:endParaRPr>
          </a:p>
          <a:p>
            <a:pPr marL="0" lvl="0" indent="0" algn="l" rtl="0">
              <a:lnSpc>
                <a:spcPct val="95000"/>
              </a:lnSpc>
              <a:spcBef>
                <a:spcPts val="1200"/>
              </a:spcBef>
              <a:spcAft>
                <a:spcPts val="1200"/>
              </a:spcAft>
              <a:buNone/>
            </a:pPr>
            <a:r>
              <a:rPr lang="en" sz="2716">
                <a:solidFill>
                  <a:schemeClr val="accent3"/>
                </a:solidFill>
              </a:rPr>
              <a:t>Integration of Municipal Plans</a:t>
            </a:r>
            <a:endParaRPr sz="3272" u="sng">
              <a:solidFill>
                <a:schemeClr val="accent3"/>
              </a:solidFill>
            </a:endParaRPr>
          </a:p>
        </p:txBody>
      </p:sp>
      <p:sp>
        <p:nvSpPr>
          <p:cNvPr id="212" name="Google Shape;212;p33"/>
          <p:cNvSpPr txBox="1">
            <a:spLocks noGrp="1"/>
          </p:cNvSpPr>
          <p:nvPr>
            <p:ph type="body" idx="1"/>
          </p:nvPr>
        </p:nvSpPr>
        <p:spPr>
          <a:xfrm>
            <a:off x="311700" y="898725"/>
            <a:ext cx="8520600" cy="3829800"/>
          </a:xfrm>
          <a:prstGeom prst="rect">
            <a:avLst/>
          </a:prstGeom>
        </p:spPr>
        <p:txBody>
          <a:bodyPr spcFirstLastPara="1" wrap="square" lIns="91425" tIns="91425" rIns="91425" bIns="91425" anchor="t" anchorCtr="0">
            <a:noAutofit/>
          </a:bodyPr>
          <a:lstStyle/>
          <a:p>
            <a:pPr marL="457200" lvl="0" indent="-381000" algn="l" rtl="0">
              <a:lnSpc>
                <a:spcPct val="95000"/>
              </a:lnSpc>
              <a:spcBef>
                <a:spcPts val="0"/>
              </a:spcBef>
              <a:spcAft>
                <a:spcPts val="0"/>
              </a:spcAft>
              <a:buClr>
                <a:srgbClr val="222222"/>
              </a:buClr>
              <a:buSzPts val="2400"/>
              <a:buFont typeface="PT Sans Narrow"/>
              <a:buChar char="●"/>
            </a:pPr>
            <a:r>
              <a:rPr lang="en" sz="2400" b="1">
                <a:solidFill>
                  <a:srgbClr val="222222"/>
                </a:solidFill>
                <a:latin typeface="PT Sans Narrow"/>
                <a:ea typeface="PT Sans Narrow"/>
                <a:cs typeface="PT Sans Narrow"/>
                <a:sym typeface="PT Sans Narrow"/>
              </a:rPr>
              <a:t>Update Town and Village Comprehensive Plans and include sustainability elements within them CSC PE6 Action: Comprehensive Plan with Sustainability Elements (3-21 pts).</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None/>
            </a:pPr>
            <a:endParaRPr sz="2400" b="1">
              <a:solidFill>
                <a:srgbClr val="222222"/>
              </a:solidFill>
              <a:latin typeface="PT Sans Narrow"/>
              <a:ea typeface="PT Sans Narrow"/>
              <a:cs typeface="PT Sans Narrow"/>
              <a:sym typeface="PT Sans Narrow"/>
            </a:endParaRPr>
          </a:p>
          <a:p>
            <a:pPr marL="457200" lvl="0" indent="-381000" algn="l" rtl="0">
              <a:lnSpc>
                <a:spcPct val="95000"/>
              </a:lnSpc>
              <a:spcBef>
                <a:spcPts val="1200"/>
              </a:spcBef>
              <a:spcAft>
                <a:spcPts val="0"/>
              </a:spcAft>
              <a:buClr>
                <a:srgbClr val="222222"/>
              </a:buClr>
              <a:buSzPts val="2400"/>
              <a:buFont typeface="PT Sans Narrow"/>
              <a:buChar char="●"/>
            </a:pPr>
            <a:r>
              <a:rPr lang="en" sz="2400" b="1">
                <a:solidFill>
                  <a:srgbClr val="222222"/>
                </a:solidFill>
                <a:latin typeface="PT Sans Narrow"/>
                <a:ea typeface="PT Sans Narrow"/>
                <a:cs typeface="PT Sans Narrow"/>
                <a:sym typeface="PT Sans Narrow"/>
              </a:rPr>
              <a:t>Create a Local Waterfront Revitalization (LWRP) Plan and access funding from the New York State Department of State.</a:t>
            </a:r>
            <a:endParaRPr sz="2400" b="1">
              <a:solidFill>
                <a:srgbClr val="222222"/>
              </a:solidFill>
              <a:latin typeface="PT Sans Narrow"/>
              <a:ea typeface="PT Sans Narrow"/>
              <a:cs typeface="PT Sans Narrow"/>
              <a:sym typeface="PT Sans Narrow"/>
            </a:endParaRPr>
          </a:p>
          <a:p>
            <a:pPr marL="0" lvl="0" indent="0" algn="l" rtl="0">
              <a:lnSpc>
                <a:spcPct val="95000"/>
              </a:lnSpc>
              <a:spcBef>
                <a:spcPts val="1200"/>
              </a:spcBef>
              <a:spcAft>
                <a:spcPts val="0"/>
              </a:spcAft>
              <a:buNone/>
            </a:pPr>
            <a:endParaRPr sz="2400" b="1">
              <a:solidFill>
                <a:srgbClr val="222222"/>
              </a:solidFill>
              <a:latin typeface="PT Sans Narrow"/>
              <a:ea typeface="PT Sans Narrow"/>
              <a:cs typeface="PT Sans Narrow"/>
              <a:sym typeface="PT Sans Narrow"/>
            </a:endParaRPr>
          </a:p>
          <a:p>
            <a:pPr marL="457200" lvl="0" indent="-381000" algn="l" rtl="0">
              <a:lnSpc>
                <a:spcPct val="95000"/>
              </a:lnSpc>
              <a:spcBef>
                <a:spcPts val="1200"/>
              </a:spcBef>
              <a:spcAft>
                <a:spcPts val="0"/>
              </a:spcAft>
              <a:buClr>
                <a:srgbClr val="222222"/>
              </a:buClr>
              <a:buSzPts val="2400"/>
              <a:buFont typeface="PT Sans Narrow"/>
              <a:buChar char="●"/>
            </a:pPr>
            <a:r>
              <a:rPr lang="en" sz="2400" b="1">
                <a:solidFill>
                  <a:srgbClr val="222222"/>
                </a:solidFill>
                <a:latin typeface="PT Sans Narrow"/>
                <a:ea typeface="PT Sans Narrow"/>
                <a:cs typeface="PT Sans Narrow"/>
                <a:sym typeface="PT Sans Narrow"/>
              </a:rPr>
              <a:t>Create a plan combining elements of a capital improvements plan and economic development plan. CSC PE8 Action: Green Economic Development Plans (4pts).</a:t>
            </a:r>
            <a:endParaRPr sz="2400" b="1">
              <a:solidFill>
                <a:srgbClr val="222222"/>
              </a:solidFill>
              <a:latin typeface="PT Sans Narrow"/>
              <a:ea typeface="PT Sans Narrow"/>
              <a:cs typeface="PT Sans Narrow"/>
              <a:sym typeface="PT Sans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311700" y="1402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95000"/>
              </a:lnSpc>
              <a:spcBef>
                <a:spcPts val="0"/>
              </a:spcBef>
              <a:spcAft>
                <a:spcPts val="0"/>
              </a:spcAft>
              <a:buNone/>
            </a:pPr>
            <a:r>
              <a:rPr lang="en" sz="1605" b="0" u="sng">
                <a:solidFill>
                  <a:schemeClr val="accent3"/>
                </a:solidFill>
              </a:rPr>
              <a:t>General Recommendations: Town and Village of New Paltz</a:t>
            </a:r>
            <a:endParaRPr sz="1050" b="0">
              <a:solidFill>
                <a:schemeClr val="dk2"/>
              </a:solidFill>
              <a:latin typeface="Open Sans"/>
              <a:ea typeface="Open Sans"/>
              <a:cs typeface="Open Sans"/>
              <a:sym typeface="Open Sans"/>
            </a:endParaRPr>
          </a:p>
          <a:p>
            <a:pPr marL="0" lvl="0" indent="0" algn="l" rtl="0">
              <a:lnSpc>
                <a:spcPct val="95000"/>
              </a:lnSpc>
              <a:spcBef>
                <a:spcPts val="1200"/>
              </a:spcBef>
              <a:spcAft>
                <a:spcPts val="1200"/>
              </a:spcAft>
              <a:buClr>
                <a:srgbClr val="000000"/>
              </a:buClr>
              <a:buSzPts val="248"/>
              <a:buFont typeface="Arial"/>
              <a:buNone/>
            </a:pPr>
            <a:r>
              <a:rPr lang="en" sz="2716">
                <a:solidFill>
                  <a:schemeClr val="accent3"/>
                </a:solidFill>
                <a:latin typeface="Open Sans"/>
                <a:ea typeface="Open Sans"/>
                <a:cs typeface="Open Sans"/>
                <a:sym typeface="Open Sans"/>
              </a:rPr>
              <a:t>Disaster Preparedness and Recovery</a:t>
            </a:r>
            <a:endParaRPr sz="3272" u="sng">
              <a:solidFill>
                <a:schemeClr val="accent3"/>
              </a:solidFill>
            </a:endParaRPr>
          </a:p>
        </p:txBody>
      </p:sp>
      <p:sp>
        <p:nvSpPr>
          <p:cNvPr id="218" name="Google Shape;218;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95000"/>
              </a:lnSpc>
              <a:spcBef>
                <a:spcPts val="0"/>
              </a:spcBef>
              <a:spcAft>
                <a:spcPts val="0"/>
              </a:spcAft>
              <a:buClr>
                <a:srgbClr val="222222"/>
              </a:buClr>
              <a:buSzPts val="2400"/>
              <a:buFont typeface="PT Sans Narrow"/>
              <a:buChar char="●"/>
            </a:pPr>
            <a:r>
              <a:rPr lang="en" sz="2400" b="1">
                <a:solidFill>
                  <a:srgbClr val="222222"/>
                </a:solidFill>
                <a:highlight>
                  <a:srgbClr val="FFFF00"/>
                </a:highlight>
                <a:latin typeface="PT Sans Narrow"/>
                <a:ea typeface="PT Sans Narrow"/>
                <a:cs typeface="PT Sans Narrow"/>
                <a:sym typeface="PT Sans Narrow"/>
              </a:rPr>
              <a:t>Create a Heat Emergency Plan and that includes designated cooling locations where vulnerable populations can go. CSC PE7 Action: Heat Emergency Plan (3 pts.) </a:t>
            </a:r>
            <a:endParaRPr sz="2400" b="1">
              <a:solidFill>
                <a:srgbClr val="222222"/>
              </a:solidFill>
              <a:highlight>
                <a:srgbClr val="FFFF00"/>
              </a:highlight>
              <a:latin typeface="PT Sans Narrow"/>
              <a:ea typeface="PT Sans Narrow"/>
              <a:cs typeface="PT Sans Narrow"/>
              <a:sym typeface="PT Sans Narrow"/>
            </a:endParaRPr>
          </a:p>
          <a:p>
            <a:pPr marL="0" lvl="0" indent="0" algn="l" rtl="0">
              <a:lnSpc>
                <a:spcPct val="95000"/>
              </a:lnSpc>
              <a:spcBef>
                <a:spcPts val="1200"/>
              </a:spcBef>
              <a:spcAft>
                <a:spcPts val="0"/>
              </a:spcAft>
              <a:buNone/>
            </a:pPr>
            <a:endParaRPr sz="2400" b="1">
              <a:solidFill>
                <a:srgbClr val="222222"/>
              </a:solidFill>
              <a:highlight>
                <a:srgbClr val="FFFF00"/>
              </a:highlight>
              <a:latin typeface="PT Sans Narrow"/>
              <a:ea typeface="PT Sans Narrow"/>
              <a:cs typeface="PT Sans Narrow"/>
              <a:sym typeface="PT Sans Narrow"/>
            </a:endParaRPr>
          </a:p>
          <a:p>
            <a:pPr marL="457200" lvl="0" indent="-381000" algn="l" rtl="0">
              <a:lnSpc>
                <a:spcPct val="95000"/>
              </a:lnSpc>
              <a:spcBef>
                <a:spcPts val="1200"/>
              </a:spcBef>
              <a:spcAft>
                <a:spcPts val="0"/>
              </a:spcAft>
              <a:buClr>
                <a:srgbClr val="222222"/>
              </a:buClr>
              <a:buSzPts val="2400"/>
              <a:buFont typeface="PT Sans Narrow"/>
              <a:buChar char="●"/>
            </a:pPr>
            <a:r>
              <a:rPr lang="en" sz="2400" b="1">
                <a:solidFill>
                  <a:srgbClr val="222222"/>
                </a:solidFill>
                <a:highlight>
                  <a:srgbClr val="FFFF00"/>
                </a:highlight>
                <a:latin typeface="PT Sans Narrow"/>
                <a:ea typeface="PT Sans Narrow"/>
                <a:cs typeface="PT Sans Narrow"/>
                <a:sym typeface="PT Sans Narrow"/>
              </a:rPr>
              <a:t>Create an evacuation plan.</a:t>
            </a:r>
            <a:endParaRPr sz="2400" b="1">
              <a:solidFill>
                <a:srgbClr val="222222"/>
              </a:solidFill>
              <a:highlight>
                <a:srgbClr val="FFFF00"/>
              </a:highlight>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entBoxVTI">
  <a:themeElements>
    <a:clrScheme name="AnalogousFromRegularSeedLeftStep">
      <a:dk1>
        <a:srgbClr val="000000"/>
      </a:dk1>
      <a:lt1>
        <a:srgbClr val="FFFFFF"/>
      </a:lt1>
      <a:dk2>
        <a:srgbClr val="1A282F"/>
      </a:dk2>
      <a:lt2>
        <a:srgbClr val="F1F3F0"/>
      </a:lt2>
      <a:accent1>
        <a:srgbClr val="A249C7"/>
      </a:accent1>
      <a:accent2>
        <a:srgbClr val="5F3BB7"/>
      </a:accent2>
      <a:accent3>
        <a:srgbClr val="4959C7"/>
      </a:accent3>
      <a:accent4>
        <a:srgbClr val="377BB5"/>
      </a:accent4>
      <a:accent5>
        <a:srgbClr val="47BBC0"/>
      </a:accent5>
      <a:accent6>
        <a:srgbClr val="37B586"/>
      </a:accent6>
      <a:hlink>
        <a:srgbClr val="529B3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1994</Words>
  <Application>Microsoft Office PowerPoint</Application>
  <PresentationFormat>On-screen Show (16:9)</PresentationFormat>
  <Paragraphs>203</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Source Code Pro</vt:lpstr>
      <vt:lpstr>Comfortaa</vt:lpstr>
      <vt:lpstr>Arial</vt:lpstr>
      <vt:lpstr>Open Sans</vt:lpstr>
      <vt:lpstr>Calibri</vt:lpstr>
      <vt:lpstr>PT Sans Narrow</vt:lpstr>
      <vt:lpstr>Tropic</vt:lpstr>
      <vt:lpstr>AccentBoxVTI</vt:lpstr>
      <vt:lpstr>Climate Smart Resilience Planning Tool </vt:lpstr>
      <vt:lpstr>Presentation Context </vt:lpstr>
      <vt:lpstr>Flood Mapping by Woodwell Climate Research Center</vt:lpstr>
      <vt:lpstr>Climate Smart Resiliency Planning Tool (CSRPT)</vt:lpstr>
      <vt:lpstr>Climate Smart Resiliency Plan – Summary of Recommendations</vt:lpstr>
      <vt:lpstr>General Recommendations: Town and Village of New Paltz Vulnerability and Risk Assessment</vt:lpstr>
      <vt:lpstr>General Recommendations: Town and Village of New Paltz Public Outreach and Engagement</vt:lpstr>
      <vt:lpstr>General Recommendations: Town and Village of New Paltz Integration of Municipal Plans</vt:lpstr>
      <vt:lpstr>General Recommendations: Town and Village of New Paltz Disaster Preparedness and Recovery</vt:lpstr>
      <vt:lpstr>General Recommendations: Town and Village of New Paltz Hazard Mitigation Implementation</vt:lpstr>
      <vt:lpstr>Our Criteria for Selection of Next Actions...</vt:lpstr>
      <vt:lpstr>Develop A Public Outreach Plan: CLIMATE CHANGE EDUCATION AND ENGAGEMENT</vt:lpstr>
      <vt:lpstr>Develop A Public Outreach Plan: CLIMATE CHANGE EDUCATION AND ENGAGEMENT</vt:lpstr>
      <vt:lpstr>PowerPoint Presentation</vt:lpstr>
      <vt:lpstr>Under Disaster Preparedness and Recovery we have selected two recommendations for action: </vt:lpstr>
      <vt:lpstr>Create An Evacuation Plan  </vt:lpstr>
      <vt:lpstr>Components of an Evacuation Plan</vt:lpstr>
      <vt:lpstr>Create a Heat Emergency Plan </vt:lpstr>
      <vt:lpstr>What is happening to create heat emergencies? </vt:lpstr>
      <vt:lpstr>Why a Heat Emergency Plan...</vt:lpstr>
      <vt:lpstr>Implementing A Heat Emergency Plan</vt:lpstr>
      <vt:lpstr>                      Why Create Shade in Areas Vulnerable to High Heat?                </vt:lpstr>
      <vt:lpstr>PowerPoint Presentation</vt:lpstr>
      <vt:lpstr>                                    WHAT TO SUBMIT         For Heat Emergencies:                                      For Shade Integration: </vt:lpstr>
      <vt:lpstr>Reactions/Thoughts/Questions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Smart Resilience Planning Tool</dc:title>
  <dc:creator>Amanda Gotto</dc:creator>
  <cp:lastModifiedBy>clerk@townofnewpaltz.org</cp:lastModifiedBy>
  <cp:revision>2</cp:revision>
  <dcterms:modified xsi:type="dcterms:W3CDTF">2021-02-08T18:05:50Z</dcterms:modified>
</cp:coreProperties>
</file>