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1" r:id="rId2"/>
  </p:sldMasterIdLst>
  <p:notesMasterIdLst>
    <p:notesMasterId r:id="rId22"/>
  </p:notesMasterIdLst>
  <p:sldIdLst>
    <p:sldId id="264" r:id="rId3"/>
    <p:sldId id="261" r:id="rId4"/>
    <p:sldId id="266" r:id="rId5"/>
    <p:sldId id="258" r:id="rId6"/>
    <p:sldId id="279" r:id="rId7"/>
    <p:sldId id="280" r:id="rId8"/>
    <p:sldId id="278" r:id="rId9"/>
    <p:sldId id="282" r:id="rId10"/>
    <p:sldId id="281" r:id="rId11"/>
    <p:sldId id="283" r:id="rId12"/>
    <p:sldId id="291" r:id="rId13"/>
    <p:sldId id="292" r:id="rId14"/>
    <p:sldId id="284" r:id="rId15"/>
    <p:sldId id="262" r:id="rId16"/>
    <p:sldId id="293" r:id="rId17"/>
    <p:sldId id="290" r:id="rId18"/>
    <p:sldId id="260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or Warren" initials="CW" lastIdx="59" clrIdx="0">
    <p:extLst>
      <p:ext uri="{19B8F6BF-5375-455C-9EA6-DF929625EA0E}">
        <p15:presenceInfo xmlns:p15="http://schemas.microsoft.com/office/powerpoint/2012/main" userId="3e232233d26c152b" providerId="Windows Live"/>
      </p:ext>
    </p:extLst>
  </p:cmAuthor>
  <p:cmAuthor id="2" name="Amanda Gotto" initials="AG" lastIdx="33" clrIdx="1">
    <p:extLst>
      <p:ext uri="{19B8F6BF-5375-455C-9EA6-DF929625EA0E}">
        <p15:presenceInfo xmlns:p15="http://schemas.microsoft.com/office/powerpoint/2012/main" userId="685d202c1a7f6b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4343"/>
    <a:srgbClr val="FF7C80"/>
    <a:srgbClr val="ECB85A"/>
    <a:srgbClr val="6DE3FF"/>
    <a:srgbClr val="CC6600"/>
    <a:srgbClr val="660033"/>
    <a:srgbClr val="F38447"/>
    <a:srgbClr val="8E98A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81762" autoAdjust="0"/>
  </p:normalViewPr>
  <p:slideViewPr>
    <p:cSldViewPr snapToGrid="0">
      <p:cViewPr varScale="1">
        <p:scale>
          <a:sx n="59" d="100"/>
          <a:sy n="59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or Warren" userId="3e232233d26c152b" providerId="LiveId" clId="{9B5BEA73-F1C5-4593-AF53-3409507EE16A}"/>
    <pc:docChg chg="undo custSel modSld">
      <pc:chgData name="Conor Warren" userId="3e232233d26c152b" providerId="LiveId" clId="{9B5BEA73-F1C5-4593-AF53-3409507EE16A}" dt="2021-02-11T23:06:57.822" v="19" actId="20577"/>
      <pc:docMkLst>
        <pc:docMk/>
      </pc:docMkLst>
      <pc:sldChg chg="modNotesTx">
        <pc:chgData name="Conor Warren" userId="3e232233d26c152b" providerId="LiveId" clId="{9B5BEA73-F1C5-4593-AF53-3409507EE16A}" dt="2021-02-11T23:06:26.930" v="11" actId="20577"/>
        <pc:sldMkLst>
          <pc:docMk/>
          <pc:sldMk cId="0" sldId="261"/>
        </pc:sldMkLst>
      </pc:sldChg>
      <pc:sldChg chg="delCm modNotesTx">
        <pc:chgData name="Conor Warren" userId="3e232233d26c152b" providerId="LiveId" clId="{9B5BEA73-F1C5-4593-AF53-3409507EE16A}" dt="2021-02-11T23:06:37.694" v="15" actId="20577"/>
        <pc:sldMkLst>
          <pc:docMk/>
          <pc:sldMk cId="0" sldId="278"/>
        </pc:sldMkLst>
      </pc:sldChg>
      <pc:sldChg chg="modNotesTx">
        <pc:chgData name="Conor Warren" userId="3e232233d26c152b" providerId="LiveId" clId="{9B5BEA73-F1C5-4593-AF53-3409507EE16A}" dt="2021-02-11T23:06:31.193" v="12" actId="20577"/>
        <pc:sldMkLst>
          <pc:docMk/>
          <pc:sldMk cId="0" sldId="279"/>
        </pc:sldMkLst>
      </pc:sldChg>
      <pc:sldChg chg="delCm modNotesTx">
        <pc:chgData name="Conor Warren" userId="3e232233d26c152b" providerId="LiveId" clId="{9B5BEA73-F1C5-4593-AF53-3409507EE16A}" dt="2021-02-11T23:06:44.947" v="17" actId="20577"/>
        <pc:sldMkLst>
          <pc:docMk/>
          <pc:sldMk cId="4146821720" sldId="281"/>
        </pc:sldMkLst>
      </pc:sldChg>
      <pc:sldChg chg="modNotesTx">
        <pc:chgData name="Conor Warren" userId="3e232233d26c152b" providerId="LiveId" clId="{9B5BEA73-F1C5-4593-AF53-3409507EE16A}" dt="2021-02-11T23:06:41.123" v="16" actId="20577"/>
        <pc:sldMkLst>
          <pc:docMk/>
          <pc:sldMk cId="3041519525" sldId="282"/>
        </pc:sldMkLst>
      </pc:sldChg>
      <pc:sldChg chg="modNotesTx">
        <pc:chgData name="Conor Warren" userId="3e232233d26c152b" providerId="LiveId" clId="{9B5BEA73-F1C5-4593-AF53-3409507EE16A}" dt="2021-02-11T23:06:47.610" v="18" actId="20577"/>
        <pc:sldMkLst>
          <pc:docMk/>
          <pc:sldMk cId="2947926161" sldId="283"/>
        </pc:sldMkLst>
      </pc:sldChg>
      <pc:sldChg chg="delCm modNotesTx">
        <pc:chgData name="Conor Warren" userId="3e232233d26c152b" providerId="LiveId" clId="{9B5BEA73-F1C5-4593-AF53-3409507EE16A}" dt="2021-02-11T23:06:57.822" v="19" actId="20577"/>
        <pc:sldMkLst>
          <pc:docMk/>
          <pc:sldMk cId="57782406" sldId="290"/>
        </pc:sldMkLst>
      </pc:sldChg>
      <pc:sldChg chg="delCm modNotesTx">
        <pc:chgData name="Conor Warren" userId="3e232233d26c152b" providerId="LiveId" clId="{9B5BEA73-F1C5-4593-AF53-3409507EE16A}" dt="2021-02-11T02:16:56.828" v="4" actId="1592"/>
        <pc:sldMkLst>
          <pc:docMk/>
          <pc:sldMk cId="2218556644" sldId="291"/>
        </pc:sldMkLst>
      </pc:sldChg>
      <pc:sldChg chg="delCm">
        <pc:chgData name="Conor Warren" userId="3e232233d26c152b" providerId="LiveId" clId="{9B5BEA73-F1C5-4593-AF53-3409507EE16A}" dt="2021-02-11T02:17:00.890" v="5" actId="1592"/>
        <pc:sldMkLst>
          <pc:docMk/>
          <pc:sldMk cId="2134134760" sldId="292"/>
        </pc:sldMkLst>
      </pc:sldChg>
      <pc:sldChg chg="modSp mod modNotesTx">
        <pc:chgData name="Conor Warren" userId="3e232233d26c152b" providerId="LiveId" clId="{9B5BEA73-F1C5-4593-AF53-3409507EE16A}" dt="2021-02-11T02:17:13.802" v="7" actId="1076"/>
        <pc:sldMkLst>
          <pc:docMk/>
          <pc:sldMk cId="3829906552" sldId="293"/>
        </pc:sldMkLst>
        <pc:spChg chg="mod">
          <ac:chgData name="Conor Warren" userId="3e232233d26c152b" providerId="LiveId" clId="{9B5BEA73-F1C5-4593-AF53-3409507EE16A}" dt="2021-02-11T02:17:13.802" v="7" actId="1076"/>
          <ac:spMkLst>
            <pc:docMk/>
            <pc:sldMk cId="3829906552" sldId="293"/>
            <ac:spMk id="7" creationId="{8BC33B89-31D1-478F-AB82-353BE1823CE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latin typeface="Bell MT" panose="02020503060305020303" pitchFamily="18" charset="0"/>
              </a:rPr>
              <a:t>Emissions</a:t>
            </a:r>
            <a:r>
              <a:rPr lang="en-US" b="0" baseline="0" dirty="0">
                <a:latin typeface="Bell MT" panose="02020503060305020303" pitchFamily="18" charset="0"/>
              </a:rPr>
              <a:t> Breakdown</a:t>
            </a:r>
            <a:endParaRPr lang="en-US" b="0" dirty="0">
              <a:latin typeface="Bell MT" panose="02020503060305020303" pitchFamily="18" charset="0"/>
            </a:endParaRPr>
          </a:p>
        </c:rich>
      </c:tx>
      <c:layout>
        <c:manualLayout>
          <c:xMode val="edge"/>
          <c:yMode val="edge"/>
          <c:x val="0.37891593043784993"/>
          <c:y val="3.5117408279965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935480619889956E-2"/>
          <c:y val="0.1291905852164007"/>
          <c:w val="0.38746793731195667"/>
          <c:h val="0.772077973266771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18-4658-90ED-5E6D3E270E66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AAD-4559-9DDE-A2CD3CBCF7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418-4658-90ED-5E6D3E270E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Vehicle Fleets</c:v>
                </c:pt>
                <c:pt idx="1">
                  <c:v>Administrative Facilities</c:v>
                </c:pt>
                <c:pt idx="2">
                  <c:v>Streetlights/Signals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36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D-4559-9DDE-A2CD3CBCF72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98537200776752"/>
          <c:y val="0.32027445038030034"/>
          <c:w val="0.31169655244904393"/>
          <c:h val="0.59186070263880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latin typeface="Bell MT" panose="02020503060305020303" pitchFamily="18" charset="0"/>
              </a:rPr>
              <a:t>Emissions</a:t>
            </a:r>
            <a:r>
              <a:rPr lang="en-US" b="0" baseline="0" dirty="0">
                <a:latin typeface="Bell MT" panose="02020503060305020303" pitchFamily="18" charset="0"/>
              </a:rPr>
              <a:t> Breakdown</a:t>
            </a:r>
            <a:endParaRPr lang="en-US" b="0" dirty="0">
              <a:latin typeface="Bell MT" panose="02020503060305020303" pitchFamily="18" charset="0"/>
            </a:endParaRPr>
          </a:p>
        </c:rich>
      </c:tx>
      <c:layout>
        <c:manualLayout>
          <c:xMode val="edge"/>
          <c:yMode val="edge"/>
          <c:x val="0.37891593043784993"/>
          <c:y val="3.5117408279965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935480619889956E-2"/>
          <c:y val="0.1291905852164007"/>
          <c:w val="0.37914729713326384"/>
          <c:h val="0.8679094450774531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75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CE-4B0B-8D14-463196789F56}"/>
              </c:ext>
            </c:extLst>
          </c:dPt>
          <c:dPt>
            <c:idx val="1"/>
            <c:bubble3D val="0"/>
            <c:spPr>
              <a:solidFill>
                <a:srgbClr val="F3844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CE-4B0B-8D14-463196789F56}"/>
              </c:ext>
            </c:extLst>
          </c:dPt>
          <c:dPt>
            <c:idx val="2"/>
            <c:bubble3D val="0"/>
            <c:spPr>
              <a:solidFill>
                <a:srgbClr val="FCC84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CE-4B0B-8D14-463196789F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CE-4B0B-8D14-463196789F56}"/>
              </c:ext>
            </c:extLst>
          </c:dPt>
          <c:dLbls>
            <c:dLbl>
              <c:idx val="3"/>
              <c:layout>
                <c:manualLayout>
                  <c:x val="-2.3714289753115566E-17"/>
                  <c:y val="-0.170112855240944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CE-4B0B-8D14-463196789F5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Vehicle Fleets</c:v>
                </c:pt>
                <c:pt idx="1">
                  <c:v>Administrative Facilities</c:v>
                </c:pt>
                <c:pt idx="2">
                  <c:v>Streetlights/Signals</c:v>
                </c:pt>
                <c:pt idx="3">
                  <c:v>Wastewater Facilities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36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CE-4B0B-8D14-463196789F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63691214185188"/>
          <c:y val="0.29380092227608162"/>
          <c:w val="0.31169655244904393"/>
          <c:h val="0.59186070263880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r>
              <a:rPr lang="en-US" sz="1800" baseline="0" dirty="0">
                <a:solidFill>
                  <a:schemeClr val="tx1"/>
                </a:solidFill>
                <a:latin typeface="Bell MT" panose="02020503060305020303" pitchFamily="18" charset="0"/>
              </a:rPr>
              <a:t>Facility GHG Emissions (in tons of CO2e)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Bell MT" panose="020205030603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414296054218851E-2"/>
          <c:y val="0.10183578842776374"/>
          <c:w val="0.9336581273441098"/>
          <c:h val="0.61206005375407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CC3300">
                    <a:shade val="30000"/>
                    <a:satMod val="115000"/>
                  </a:srgbClr>
                </a:gs>
                <a:gs pos="50000">
                  <a:srgbClr val="CC3300">
                    <a:shade val="67500"/>
                    <a:satMod val="115000"/>
                  </a:srgbClr>
                </a:gs>
                <a:gs pos="100000">
                  <a:srgbClr val="CC33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Sheet1!$A$2:$A$9</c:f>
              <c:strCache>
                <c:ptCount val="8"/>
                <c:pt idx="0">
                  <c:v>DPW</c:v>
                </c:pt>
                <c:pt idx="1">
                  <c:v>Justice Court</c:v>
                </c:pt>
                <c:pt idx="2">
                  <c:v>Police</c:v>
                </c:pt>
                <c:pt idx="3">
                  <c:v>Recreation</c:v>
                </c:pt>
                <c:pt idx="4">
                  <c:v>Recycling/Reuse</c:v>
                </c:pt>
                <c:pt idx="5">
                  <c:v>Sewer Plants</c:v>
                </c:pt>
                <c:pt idx="6">
                  <c:v>Street Lighting </c:v>
                </c:pt>
                <c:pt idx="7">
                  <c:v>Town Hall Temp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61.9</c:v>
                </c:pt>
                <c:pt idx="1">
                  <c:v>38</c:v>
                </c:pt>
                <c:pt idx="2">
                  <c:v>48.9</c:v>
                </c:pt>
                <c:pt idx="3">
                  <c:v>48.4</c:v>
                </c:pt>
                <c:pt idx="4">
                  <c:v>18.3</c:v>
                </c:pt>
                <c:pt idx="5">
                  <c:v>7.7</c:v>
                </c:pt>
                <c:pt idx="6">
                  <c:v>18.899999999999999</c:v>
                </c:pt>
                <c:pt idx="7">
                  <c:v>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D-4B95-B276-BF9C765E1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29064224"/>
        <c:axId val="343370392"/>
      </c:barChart>
      <c:catAx>
        <c:axId val="2290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70392"/>
        <c:crosses val="autoZero"/>
        <c:auto val="1"/>
        <c:lblAlgn val="ctr"/>
        <c:lblOffset val="100"/>
        <c:noMultiLvlLbl val="0"/>
      </c:catAx>
      <c:valAx>
        <c:axId val="34337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06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  <a:latin typeface="Bell MT" panose="02020503060305020303" pitchFamily="18" charset="0"/>
              </a:rPr>
              <a:t>GHG</a:t>
            </a:r>
            <a:r>
              <a:rPr lang="en-US" sz="1800" baseline="0" dirty="0">
                <a:solidFill>
                  <a:schemeClr val="tx1"/>
                </a:solidFill>
                <a:latin typeface="Bell MT" panose="02020503060305020303" pitchFamily="18" charset="0"/>
              </a:rPr>
              <a:t> Emissions by Function (in tons of CO2e)</a:t>
            </a:r>
            <a:endParaRPr lang="en-US" sz="1800" dirty="0">
              <a:solidFill>
                <a:schemeClr val="tx1"/>
              </a:solidFill>
              <a:latin typeface="Bell MT" panose="02020503060305020303" pitchFamily="18" charset="0"/>
            </a:endParaRPr>
          </a:p>
        </c:rich>
      </c:tx>
      <c:layout>
        <c:manualLayout>
          <c:xMode val="edge"/>
          <c:yMode val="edge"/>
          <c:x val="0.18114273305335801"/>
          <c:y val="1.3345001277757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220536548084834E-2"/>
          <c:y val="8.5782719000928043E-2"/>
          <c:w val="0.93137755573505476"/>
          <c:h val="0.79711499986549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Wastewater Facilities</c:v>
                </c:pt>
                <c:pt idx="1">
                  <c:v>Administration Facilities</c:v>
                </c:pt>
                <c:pt idx="2">
                  <c:v>Vehicle Fleet</c:v>
                </c:pt>
                <c:pt idx="3">
                  <c:v>Streetlights and Traffic Signals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7.7</c:v>
                </c:pt>
                <c:pt idx="1">
                  <c:v>269.3</c:v>
                </c:pt>
                <c:pt idx="2">
                  <c:v>490.9</c:v>
                </c:pt>
                <c:pt idx="3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E-4920-8928-9F4F36BA23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3364120"/>
        <c:axId val="343367256"/>
      </c:barChart>
      <c:catAx>
        <c:axId val="34336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67256"/>
        <c:crosses val="autoZero"/>
        <c:auto val="1"/>
        <c:lblAlgn val="ctr"/>
        <c:lblOffset val="100"/>
        <c:noMultiLvlLbl val="0"/>
      </c:catAx>
      <c:valAx>
        <c:axId val="34336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6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  <a:latin typeface="Bell MT" panose="02020503060305020303" pitchFamily="18" charset="0"/>
              </a:rPr>
              <a:t>GHG Emissions by Energy Type (tons of CO2e)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GHG Emissions (tons)</c:v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'[NewPaltzTown_GHG-Inventory_2018-19_vs_2016-17_v4.1 A4 factors baseline 2016-17 DRAFT.xlsx]GHG Inventory'!$B$73:$B$77</c:f>
              <c:strCache>
                <c:ptCount val="5"/>
                <c:pt idx="0">
                  <c:v>Electricity</c:v>
                </c:pt>
                <c:pt idx="1">
                  <c:v>Propane</c:v>
                </c:pt>
                <c:pt idx="2">
                  <c:v>Fuel Oil</c:v>
                </c:pt>
                <c:pt idx="3">
                  <c:v>Gasoline</c:v>
                </c:pt>
                <c:pt idx="4">
                  <c:v>Diesel</c:v>
                </c:pt>
              </c:strCache>
            </c:strRef>
          </c:cat>
          <c:val>
            <c:numRef>
              <c:f>'[NewPaltzTown_GHG-Inventory_2018-19_vs_2016-17_v4.1 A4 factors baseline 2016-17 DRAFT.xlsx]GHG Inventory'!$G$73:$G$77</c:f>
              <c:numCache>
                <c:formatCode>0.00</c:formatCode>
                <c:ptCount val="5"/>
                <c:pt idx="0">
                  <c:v>171.2059375</c:v>
                </c:pt>
                <c:pt idx="1">
                  <c:v>31.928400022873198</c:v>
                </c:pt>
                <c:pt idx="2">
                  <c:v>92.749435947629991</c:v>
                </c:pt>
                <c:pt idx="3">
                  <c:v>329.80593785323794</c:v>
                </c:pt>
                <c:pt idx="4">
                  <c:v>161.07337103418001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2-4079-B1C3-DF193F4CC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3363336"/>
        <c:axId val="343365688"/>
      </c:barChart>
      <c:catAx>
        <c:axId val="34336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65688"/>
        <c:crosses val="autoZero"/>
        <c:auto val="1"/>
        <c:lblAlgn val="ctr"/>
        <c:lblOffset val="100"/>
        <c:noMultiLvlLbl val="0"/>
      </c:catAx>
      <c:valAx>
        <c:axId val="34336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63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  <a:latin typeface="Bell MT" panose="02020503060305020303" pitchFamily="18" charset="0"/>
              </a:rPr>
              <a:t>Average Costs by Energy Type</a:t>
            </a:r>
          </a:p>
        </c:rich>
      </c:tx>
      <c:layout>
        <c:manualLayout>
          <c:xMode val="edge"/>
          <c:yMode val="edge"/>
          <c:x val="0.31205301714575673"/>
          <c:y val="3.4359444505014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423419634643188"/>
          <c:y val="0.12731042187257588"/>
          <c:w val="0.3749566303062164"/>
          <c:h val="0.77248810622640518"/>
        </c:manualLayout>
      </c:layout>
      <c:pieChart>
        <c:varyColors val="1"/>
        <c:ser>
          <c:idx val="0"/>
          <c:order val="0"/>
          <c:explosion val="3"/>
          <c:dPt>
            <c:idx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1-82C0-418D-9D34-9D445463F453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3-82C0-418D-9D34-9D445463F453}"/>
              </c:ext>
            </c:extLst>
          </c:dPt>
          <c:dPt>
            <c:idx val="2"/>
            <c:bubble3D val="0"/>
            <c:spPr>
              <a:solidFill>
                <a:srgbClr val="ECB85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5-82C0-418D-9D34-9D445463F453}"/>
              </c:ext>
            </c:extLst>
          </c:dPt>
          <c:dPt>
            <c:idx val="3"/>
            <c:bubble3D val="0"/>
            <c:spPr>
              <a:solidFill>
                <a:srgbClr val="6600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7-82C0-418D-9D34-9D445463F453}"/>
              </c:ext>
            </c:extLst>
          </c:dPt>
          <c:dPt>
            <c:idx val="4"/>
            <c:bubble3D val="0"/>
            <c:spPr>
              <a:solidFill>
                <a:srgbClr val="F3844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9-82C0-418D-9D34-9D445463F453}"/>
              </c:ext>
            </c:extLst>
          </c:dPt>
          <c:dLbls>
            <c:dLbl>
              <c:idx val="0"/>
              <c:layout>
                <c:manualLayout>
                  <c:x val="-0.15879282302573769"/>
                  <c:y val="4.47659248194627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C0-418D-9D34-9D445463F453}"/>
                </c:ext>
              </c:extLst>
            </c:dLbl>
            <c:dLbl>
              <c:idx val="1"/>
              <c:layout>
                <c:manualLayout>
                  <c:x val="-3.1010557970786532E-3"/>
                  <c:y val="1.82023945221430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C0-418D-9D34-9D445463F453}"/>
                </c:ext>
              </c:extLst>
            </c:dLbl>
            <c:dLbl>
              <c:idx val="2"/>
              <c:layout>
                <c:manualLayout>
                  <c:x val="-3.4944041134236589E-2"/>
                  <c:y val="1.5038534885429205E-2"/>
                </c:manualLayout>
              </c:layout>
              <c:tx>
                <c:rich>
                  <a:bodyPr/>
                  <a:lstStyle/>
                  <a:p>
                    <a:fld id="{914496F5-4049-4506-BD0C-8B22F238D31B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2C0-418D-9D34-9D445463F453}"/>
                </c:ext>
              </c:extLst>
            </c:dLbl>
            <c:dLbl>
              <c:idx val="3"/>
              <c:layout>
                <c:manualLayout>
                  <c:x val="0.12965221354863549"/>
                  <c:y val="-8.82825446563752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C0-418D-9D34-9D445463F453}"/>
                </c:ext>
              </c:extLst>
            </c:dLbl>
            <c:dLbl>
              <c:idx val="4"/>
              <c:layout>
                <c:manualLayout>
                  <c:x val="7.3877196774117554E-2"/>
                  <c:y val="0.109116850194521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C0-418D-9D34-9D445463F4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>
              <c:ext xmlns:c15="http://schemas.microsoft.com/office/drawing/2012/chart" uri="{CE6537A1-D6FC-4f65-9D91-7224C49458BB}"/>
            </c:extLst>
          </c:dLbls>
          <c:cat>
            <c:strRef>
              <c:f>'[NewPaltzTown_GHG-Inventory_2018-19_vs_2016-17_v4.1 A4 factors baseline 2016-17 DRAFT.xlsx]GHG Inventory'!$B$73:$B$77</c:f>
              <c:strCache>
                <c:ptCount val="5"/>
                <c:pt idx="0">
                  <c:v>Electricity</c:v>
                </c:pt>
                <c:pt idx="1">
                  <c:v>Propane</c:v>
                </c:pt>
                <c:pt idx="2">
                  <c:v>Fuel Oil</c:v>
                </c:pt>
                <c:pt idx="3">
                  <c:v>Gasoline</c:v>
                </c:pt>
                <c:pt idx="4">
                  <c:v>Diesel</c:v>
                </c:pt>
              </c:strCache>
            </c:strRef>
          </c:cat>
          <c:val>
            <c:numRef>
              <c:f>'[NewPaltzTown_GHG-Inventory_2018-19_vs_2016-17_v4.1 A4 factors baseline 2016-17 DRAFT.xlsx]GHG Inventory'!$I$73:$I$77</c:f>
              <c:numCache>
                <c:formatCode>"$"#,##0</c:formatCode>
                <c:ptCount val="5"/>
                <c:pt idx="0">
                  <c:v>89998.62999999999</c:v>
                </c:pt>
                <c:pt idx="1">
                  <c:v>8477.09</c:v>
                </c:pt>
                <c:pt idx="2">
                  <c:v>13180.58</c:v>
                </c:pt>
                <c:pt idx="3">
                  <c:v>71870.490000000005</c:v>
                </c:pt>
                <c:pt idx="4">
                  <c:v>31177.595000000001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A-82C0-418D-9D34-9D445463F4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/>
      </c:pieChart>
      <c:spPr>
        <a:noFill/>
        <a:ln>
          <a:noFill/>
        </a:ln>
        <a:effectLst/>
      </c:spPr>
    </c:plotArea>
    <c:legend>
      <c:legendPos val="l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4.4726237279862968E-2"/>
          <c:y val="0.27903362806746751"/>
          <c:w val="0.22314296519547985"/>
          <c:h val="0.43249536428331226"/>
        </c:manualLayout>
      </c:layout>
      <c:overlay val="0"/>
      <c:spPr>
        <a:noFill/>
        <a:ln w="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tx1">
          <a:alpha val="99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72162073490815E-2"/>
          <c:y val="0.14579381743948674"/>
          <c:w val="0.91497367125984252"/>
          <c:h val="0.792557888597258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flat" cmpd="dbl" algn="ctr">
              <a:solidFill>
                <a:srgbClr val="FF0000"/>
              </a:solidFill>
              <a:miter lim="800000"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8100" cap="flat" cmpd="sng" algn="ctr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DA6F-433E-A6D8-C101F34CA78B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8100" cap="flat" cmpd="sng" algn="ctr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6F-433E-A6D8-C101F34CA78B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8100" cap="flat" cmpd="sng" algn="ctr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6F-433E-A6D8-C101F34CA78B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38100" cap="flat" cmpd="sng" algn="ctr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DA6F-433E-A6D8-C101F34CA78B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38100" cap="flat" cmpd="sng" algn="ctr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6F-433E-A6D8-C101F34CA78B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580.44000000000005</c:v>
                </c:pt>
                <c:pt idx="1">
                  <c:v>638.03</c:v>
                </c:pt>
                <c:pt idx="2">
                  <c:v>645.52</c:v>
                </c:pt>
                <c:pt idx="3">
                  <c:v>665.54</c:v>
                </c:pt>
                <c:pt idx="4">
                  <c:v>714.19</c:v>
                </c:pt>
                <c:pt idx="5">
                  <c:v>859.34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6F-433E-A6D8-C101F34CA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370000"/>
        <c:axId val="343364512"/>
      </c:lineChart>
      <c:catAx>
        <c:axId val="34337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endParaRPr lang="en-US"/>
          </a:p>
        </c:txPr>
        <c:crossAx val="343364512"/>
        <c:crosses val="autoZero"/>
        <c:auto val="1"/>
        <c:lblAlgn val="ctr"/>
        <c:lblOffset val="100"/>
        <c:noMultiLvlLbl val="0"/>
      </c:catAx>
      <c:valAx>
        <c:axId val="34336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endParaRPr lang="en-US"/>
          </a:p>
        </c:txPr>
        <c:crossAx val="34337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latin typeface="Bell MT" panose="02020503060305020303" pitchFamily="18" charset="0"/>
              </a:rPr>
              <a:t>Emissions</a:t>
            </a:r>
            <a:r>
              <a:rPr lang="en-US" b="0" baseline="0" dirty="0">
                <a:latin typeface="Bell MT" panose="02020503060305020303" pitchFamily="18" charset="0"/>
              </a:rPr>
              <a:t> Breakdown</a:t>
            </a:r>
            <a:endParaRPr lang="en-US" b="0" dirty="0">
              <a:latin typeface="Bell MT" panose="02020503060305020303" pitchFamily="18" charset="0"/>
            </a:endParaRPr>
          </a:p>
        </c:rich>
      </c:tx>
      <c:layout>
        <c:manualLayout>
          <c:xMode val="edge"/>
          <c:yMode val="edge"/>
          <c:x val="0.37891593043784993"/>
          <c:y val="3.5117408279965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935480619889956E-2"/>
          <c:y val="0.1291905852164007"/>
          <c:w val="0.37914729713326384"/>
          <c:h val="0.8679094450774531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75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AB2-449D-9845-1409F1DDF309}"/>
              </c:ext>
            </c:extLst>
          </c:dPt>
          <c:dPt>
            <c:idx val="1"/>
            <c:bubble3D val="0"/>
            <c:spPr>
              <a:solidFill>
                <a:srgbClr val="F3844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AB2-449D-9845-1409F1DDF309}"/>
              </c:ext>
            </c:extLst>
          </c:dPt>
          <c:dPt>
            <c:idx val="2"/>
            <c:bubble3D val="0"/>
            <c:spPr>
              <a:solidFill>
                <a:srgbClr val="FCC84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AB2-449D-9845-1409F1DDF3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AB2-449D-9845-1409F1DDF309}"/>
              </c:ext>
            </c:extLst>
          </c:dPt>
          <c:dLbls>
            <c:dLbl>
              <c:idx val="3"/>
              <c:layout>
                <c:manualLayout>
                  <c:x val="-2.3714289753115566E-17"/>
                  <c:y val="-0.170112855240944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B2-449D-9845-1409F1DDF30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Vehicle Fleets</c:v>
                </c:pt>
                <c:pt idx="1">
                  <c:v>Administrative Facilities</c:v>
                </c:pt>
                <c:pt idx="2">
                  <c:v>Streetlights/Signals</c:v>
                </c:pt>
                <c:pt idx="3">
                  <c:v>Wastewater Facilities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35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B2-449D-9845-1409F1DDF3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671724777702698"/>
          <c:y val="0.26084338886637426"/>
          <c:w val="0.38413376521339337"/>
          <c:h val="0.59186070263880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0.14208</cdr:x>
      <cdr:y>0.25704</cdr:y>
    </cdr:from>
    <cdr:to>
      <cdr:x>0.90125</cdr:x>
      <cdr:y>0.47778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21C1461-E247-445C-BFC4-D442FA367F3E}"/>
            </a:ext>
          </a:extLst>
        </cdr:cNvPr>
        <cdr:cNvCxnSpPr/>
      </cdr:nvCxnSpPr>
      <cdr:spPr>
        <a:xfrm xmlns:a="http://schemas.openxmlformats.org/drawingml/2006/main" flipV="1">
          <a:off x="1732280" y="1762761"/>
          <a:ext cx="9255760" cy="1513839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rgbClr val="000000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0.42246</cdr:x>
      <cdr:y>0.26403</cdr:y>
    </cdr:from>
    <cdr:to>
      <cdr:x>0.63618</cdr:x>
      <cdr:y>0.32296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81999B6-390E-421F-9B53-77B897E6D7C7}"/>
            </a:ext>
          </a:extLst>
        </cdr:cNvPr>
        <cdr:cNvSpPr txBox="1"/>
      </cdr:nvSpPr>
      <cdr:spPr>
        <a:xfrm xmlns:a="http://schemas.openxmlformats.org/drawingml/2006/main">
          <a:off x="5150632" y="1810718"/>
          <a:ext cx="2605632" cy="404142"/>
        </a:xfrm>
        <a:prstGeom xmlns:a="http://schemas.openxmlformats.org/drawingml/2006/main" prst="rect">
          <a:avLst/>
        </a:prstGeom>
        <a:solidFill xmlns:a="http://schemas.openxmlformats.org/drawingml/2006/main">
          <a:srgbClr val="FF7C80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000000"/>
              </a:solidFill>
              <a:latin typeface="Bell MT" panose="02020503060305020303" pitchFamily="18" charset="0"/>
            </a:rPr>
            <a:t>+ 46.48 tons of CO2e/year</a:t>
          </a:r>
        </a:p>
      </cdr:txBody>
    </cdr:sp>
  </cdr:relSizeAnchor>
  <cdr:relSizeAnchor xmlns:cdr="http://schemas.openxmlformats.org/drawingml/2006/chartDrawing">
    <cdr:from>
      <cdr:x>0.2875</cdr:x>
      <cdr:y>0.03259</cdr:y>
    </cdr:from>
    <cdr:to>
      <cdr:x>0.80167</cdr:x>
      <cdr:y>0.14222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58674139-4A86-4D71-8082-2CB07ECFF64D}"/>
            </a:ext>
          </a:extLst>
        </cdr:cNvPr>
        <cdr:cNvSpPr txBox="1"/>
      </cdr:nvSpPr>
      <cdr:spPr>
        <a:xfrm xmlns:a="http://schemas.openxmlformats.org/drawingml/2006/main">
          <a:off x="3505200" y="223520"/>
          <a:ext cx="6268720" cy="751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0.13276</cdr:x>
      <cdr:y>0.01656</cdr:y>
    </cdr:from>
    <cdr:to>
      <cdr:x>0.86724</cdr:x>
      <cdr:y>0.12619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81093195-5654-48EA-8DFA-4F4118FB9DC6}"/>
            </a:ext>
          </a:extLst>
        </cdr:cNvPr>
        <cdr:cNvSpPr txBox="1"/>
      </cdr:nvSpPr>
      <cdr:spPr>
        <a:xfrm xmlns:a="http://schemas.openxmlformats.org/drawingml/2006/main">
          <a:off x="1618577" y="113540"/>
          <a:ext cx="8954845" cy="751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600" b="1" dirty="0">
              <a:latin typeface="Avenir Next LT Pro Light" panose="020B0304020202020204" pitchFamily="34" charset="0"/>
            </a:rPr>
            <a:t>Annual Town GHG Emissions Over Time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6222E-A4A7-463B-A1C3-4CC9CF40551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E19EE-2451-433C-9E49-611AFA3D8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7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786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E19EE-2451-433C-9E49-611AFA3D8D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4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E19EE-2451-433C-9E49-611AFA3D8D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69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E19EE-2451-433C-9E49-611AFA3D8D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9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53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405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83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1104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5645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526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7981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33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85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67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84F56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482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6233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282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162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1" y="5514847"/>
            <a:ext cx="1447887" cy="1343127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1" y="1"/>
            <a:ext cx="2581364" cy="3333825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2962221" y="1"/>
            <a:ext cx="1295532" cy="1124036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557433" y="2655800"/>
            <a:ext cx="527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95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924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eaves">
  <p:cSld name="Blank with leaves">
    <p:bg>
      <p:bgPr>
        <a:solidFill>
          <a:schemeClr val="accen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94" name="Google Shape;94;p12"/>
          <p:cNvSpPr/>
          <p:nvPr/>
        </p:nvSpPr>
        <p:spPr>
          <a:xfrm rot="3560713">
            <a:off x="10559973" y="5519878"/>
            <a:ext cx="1506345" cy="914245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2"/>
          <p:cNvSpPr/>
          <p:nvPr/>
        </p:nvSpPr>
        <p:spPr>
          <a:xfrm rot="1619439">
            <a:off x="10025215" y="5284451"/>
            <a:ext cx="586803" cy="876392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2"/>
          <p:cNvSpPr/>
          <p:nvPr/>
        </p:nvSpPr>
        <p:spPr>
          <a:xfrm rot="-5564790">
            <a:off x="1542405" y="282001"/>
            <a:ext cx="896047" cy="715769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2"/>
          <p:cNvSpPr/>
          <p:nvPr/>
        </p:nvSpPr>
        <p:spPr>
          <a:xfrm rot="8585060">
            <a:off x="321473" y="352438"/>
            <a:ext cx="1300879" cy="2129580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22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1" y="5514847"/>
            <a:ext cx="1447887" cy="1343127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1" y="1"/>
            <a:ext cx="2581364" cy="3333825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2962221" y="1"/>
            <a:ext cx="1295532" cy="1124036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557433" y="2655800"/>
            <a:ext cx="527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179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>
            <a:off x="314404" y="3736104"/>
            <a:ext cx="2540817" cy="1674048"/>
          </a:xfrm>
          <a:custGeom>
            <a:avLst/>
            <a:gdLst/>
            <a:ahLst/>
            <a:cxnLst/>
            <a:rect l="l" t="t" r="r" b="b"/>
            <a:pathLst>
              <a:path w="19646" h="12944" extrusionOk="0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/>
          <p:nvPr/>
        </p:nvSpPr>
        <p:spPr>
          <a:xfrm>
            <a:off x="0" y="5514789"/>
            <a:ext cx="1447979" cy="1343092"/>
          </a:xfrm>
          <a:custGeom>
            <a:avLst/>
            <a:gdLst/>
            <a:ahLst/>
            <a:cxnLst/>
            <a:rect l="l" t="t" r="r" b="b"/>
            <a:pathLst>
              <a:path w="11196" h="10385" extrusionOk="0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1"/>
            <a:ext cx="2581427" cy="3333740"/>
          </a:xfrm>
          <a:custGeom>
            <a:avLst/>
            <a:gdLst/>
            <a:ahLst/>
            <a:cxnLst/>
            <a:rect l="l" t="t" r="r" b="b"/>
            <a:pathLst>
              <a:path w="19960" h="25777" extrusionOk="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962319" y="1"/>
            <a:ext cx="1295499" cy="1124007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2240784" y="5219527"/>
            <a:ext cx="1988449" cy="1638352"/>
          </a:xfrm>
          <a:custGeom>
            <a:avLst/>
            <a:gdLst/>
            <a:ahLst/>
            <a:cxnLst/>
            <a:rect l="l" t="t" r="r" b="b"/>
            <a:pathLst>
              <a:path w="15375" h="12668" extrusionOk="0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7132233" y="2619133"/>
            <a:ext cx="4145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7132233" y="4294739"/>
            <a:ext cx="4145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3338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4"/>
          <p:cNvSpPr/>
          <p:nvPr/>
        </p:nvSpPr>
        <p:spPr>
          <a:xfrm>
            <a:off x="2200326" y="4317103"/>
            <a:ext cx="1240695" cy="1807563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>
            <a:off x="10136915" y="4683888"/>
            <a:ext cx="1705131" cy="1362139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9322511" y="5281533"/>
            <a:ext cx="755048" cy="1236039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1" y="3352803"/>
            <a:ext cx="1838473" cy="2543211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/>
          <p:nvPr/>
        </p:nvSpPr>
        <p:spPr>
          <a:xfrm>
            <a:off x="2819438" y="1"/>
            <a:ext cx="1476469" cy="128596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4"/>
          <p:cNvSpPr/>
          <p:nvPr/>
        </p:nvSpPr>
        <p:spPr>
          <a:xfrm>
            <a:off x="10134587" y="561948"/>
            <a:ext cx="2057435" cy="3581499"/>
          </a:xfrm>
          <a:custGeom>
            <a:avLst/>
            <a:gdLst/>
            <a:ahLst/>
            <a:cxnLst/>
            <a:rect l="l" t="t" r="r" b="b"/>
            <a:pathLst>
              <a:path w="15908" h="27692" extrusionOk="0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4459433" y="1764800"/>
            <a:ext cx="5145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sz="3467" i="1">
                <a:solidFill>
                  <a:schemeClr val="accent2"/>
                </a:solidFill>
              </a:defRPr>
            </a:lvl1pPr>
            <a:lvl2pPr marL="1219170" lvl="1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sz="3467" i="1">
                <a:solidFill>
                  <a:schemeClr val="accent2"/>
                </a:solidFill>
              </a:defRPr>
            </a:lvl2pPr>
            <a:lvl3pPr marL="1828754" lvl="2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sz="3467" i="1">
                <a:solidFill>
                  <a:schemeClr val="accent2"/>
                </a:solidFill>
              </a:defRPr>
            </a:lvl3pPr>
            <a:lvl4pPr marL="2438339" lvl="3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3467" i="1">
                <a:solidFill>
                  <a:schemeClr val="accent2"/>
                </a:solidFill>
              </a:defRPr>
            </a:lvl4pPr>
            <a:lvl5pPr marL="3047924" lvl="4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3467" i="1">
                <a:solidFill>
                  <a:schemeClr val="accent2"/>
                </a:solidFill>
              </a:defRPr>
            </a:lvl5pPr>
            <a:lvl6pPr marL="3657509" lvl="5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3467" i="1">
                <a:solidFill>
                  <a:schemeClr val="accent2"/>
                </a:solidFill>
              </a:defRPr>
            </a:lvl6pPr>
            <a:lvl7pPr marL="4267093" lvl="6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3467" i="1">
                <a:solidFill>
                  <a:schemeClr val="accent2"/>
                </a:solidFill>
              </a:defRPr>
            </a:lvl7pPr>
            <a:lvl8pPr marL="4876678" lvl="7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3467" i="1">
                <a:solidFill>
                  <a:schemeClr val="accent2"/>
                </a:solidFill>
              </a:defRPr>
            </a:lvl8pPr>
            <a:lvl9pPr marL="5486263" lvl="8" indent="-52492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3467" i="1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2042300" y="14562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8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950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704731" y="1428602"/>
            <a:ext cx="1552776" cy="2443365"/>
          </a:xfrm>
          <a:custGeom>
            <a:avLst/>
            <a:gdLst/>
            <a:ahLst/>
            <a:cxnLst/>
            <a:rect l="l" t="t" r="r" b="b"/>
            <a:pathLst>
              <a:path w="12006" h="18892" extrusionOk="0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/>
          <p:nvPr/>
        </p:nvSpPr>
        <p:spPr>
          <a:xfrm>
            <a:off x="1590656" y="1"/>
            <a:ext cx="3124305" cy="1809761"/>
          </a:xfrm>
          <a:custGeom>
            <a:avLst/>
            <a:gdLst/>
            <a:ahLst/>
            <a:cxnLst/>
            <a:rect l="l" t="t" r="r" b="b"/>
            <a:pathLst>
              <a:path w="24157" h="13993" extrusionOk="0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5"/>
          <p:cNvSpPr/>
          <p:nvPr/>
        </p:nvSpPr>
        <p:spPr>
          <a:xfrm>
            <a:off x="0" y="4467128"/>
            <a:ext cx="1676419" cy="2390856"/>
          </a:xfrm>
          <a:custGeom>
            <a:avLst/>
            <a:gdLst/>
            <a:ahLst/>
            <a:cxnLst/>
            <a:rect l="l" t="t" r="r" b="b"/>
            <a:pathLst>
              <a:path w="12962" h="18486" extrusionOk="0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760100" y="2258900"/>
            <a:ext cx="5822400" cy="40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⊷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7065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/>
          <p:nvPr/>
        </p:nvSpPr>
        <p:spPr>
          <a:xfrm>
            <a:off x="1" y="5514847"/>
            <a:ext cx="1447887" cy="1343127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6"/>
          <p:cNvSpPr/>
          <p:nvPr/>
        </p:nvSpPr>
        <p:spPr>
          <a:xfrm>
            <a:off x="1" y="1"/>
            <a:ext cx="2581364" cy="3333825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6"/>
          <p:cNvSpPr/>
          <p:nvPr/>
        </p:nvSpPr>
        <p:spPr>
          <a:xfrm>
            <a:off x="2962221" y="1"/>
            <a:ext cx="1295532" cy="1124036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6989333" y="1597367"/>
            <a:ext cx="45932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6989333" y="2665300"/>
            <a:ext cx="4593200" cy="28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spcBef>
                <a:spcPts val="800"/>
              </a:spcBef>
              <a:spcAft>
                <a:spcPts val="0"/>
              </a:spcAft>
              <a:buSzPts val="2400"/>
              <a:buChar char="⊷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marL="2438339" lvl="3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5365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8"/>
          <p:cNvSpPr/>
          <p:nvPr/>
        </p:nvSpPr>
        <p:spPr>
          <a:xfrm>
            <a:off x="2676498" y="3735976"/>
            <a:ext cx="1993233" cy="1209753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8"/>
          <p:cNvSpPr/>
          <p:nvPr/>
        </p:nvSpPr>
        <p:spPr>
          <a:xfrm rot="758744">
            <a:off x="1597752" y="4527106"/>
            <a:ext cx="776501" cy="1159708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8"/>
          <p:cNvSpPr/>
          <p:nvPr/>
        </p:nvSpPr>
        <p:spPr>
          <a:xfrm>
            <a:off x="2657487" y="0"/>
            <a:ext cx="2438517" cy="1857437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8"/>
          <p:cNvSpPr/>
          <p:nvPr/>
        </p:nvSpPr>
        <p:spPr>
          <a:xfrm>
            <a:off x="2390807" y="5657699"/>
            <a:ext cx="1695516" cy="1200183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8"/>
          <p:cNvSpPr/>
          <p:nvPr/>
        </p:nvSpPr>
        <p:spPr>
          <a:xfrm>
            <a:off x="0" y="3876557"/>
            <a:ext cx="1295499" cy="2143128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5096000" y="1190967"/>
            <a:ext cx="6486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5096000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2"/>
          </p:nvPr>
        </p:nvSpPr>
        <p:spPr>
          <a:xfrm>
            <a:off x="7264851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9433701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136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9"/>
          <p:cNvSpPr/>
          <p:nvPr/>
        </p:nvSpPr>
        <p:spPr>
          <a:xfrm>
            <a:off x="2676498" y="3735976"/>
            <a:ext cx="1993233" cy="1209753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9"/>
          <p:cNvSpPr/>
          <p:nvPr/>
        </p:nvSpPr>
        <p:spPr>
          <a:xfrm rot="758744">
            <a:off x="1597752" y="4527106"/>
            <a:ext cx="776501" cy="1159708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9"/>
          <p:cNvSpPr/>
          <p:nvPr/>
        </p:nvSpPr>
        <p:spPr>
          <a:xfrm>
            <a:off x="2657487" y="0"/>
            <a:ext cx="2438517" cy="1857437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9"/>
          <p:cNvSpPr/>
          <p:nvPr/>
        </p:nvSpPr>
        <p:spPr>
          <a:xfrm>
            <a:off x="2390807" y="5657699"/>
            <a:ext cx="1695516" cy="1200183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9"/>
          <p:cNvSpPr/>
          <p:nvPr/>
        </p:nvSpPr>
        <p:spPr>
          <a:xfrm>
            <a:off x="0" y="3876557"/>
            <a:ext cx="1295499" cy="2143128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0664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10"/>
          <p:cNvSpPr/>
          <p:nvPr/>
        </p:nvSpPr>
        <p:spPr>
          <a:xfrm>
            <a:off x="2200326" y="4317103"/>
            <a:ext cx="1240695" cy="1807563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10"/>
          <p:cNvSpPr/>
          <p:nvPr/>
        </p:nvSpPr>
        <p:spPr>
          <a:xfrm>
            <a:off x="1" y="3352803"/>
            <a:ext cx="1838473" cy="2543211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0"/>
          <p:cNvSpPr/>
          <p:nvPr/>
        </p:nvSpPr>
        <p:spPr>
          <a:xfrm>
            <a:off x="2819438" y="1"/>
            <a:ext cx="1476469" cy="128596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4295900" y="5773467"/>
            <a:ext cx="72864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7709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>
            <a:off x="314404" y="3736104"/>
            <a:ext cx="2540817" cy="1674048"/>
          </a:xfrm>
          <a:custGeom>
            <a:avLst/>
            <a:gdLst/>
            <a:ahLst/>
            <a:cxnLst/>
            <a:rect l="l" t="t" r="r" b="b"/>
            <a:pathLst>
              <a:path w="19646" h="12944" extrusionOk="0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/>
          <p:nvPr/>
        </p:nvSpPr>
        <p:spPr>
          <a:xfrm>
            <a:off x="0" y="5514789"/>
            <a:ext cx="1447979" cy="1343092"/>
          </a:xfrm>
          <a:custGeom>
            <a:avLst/>
            <a:gdLst/>
            <a:ahLst/>
            <a:cxnLst/>
            <a:rect l="l" t="t" r="r" b="b"/>
            <a:pathLst>
              <a:path w="11196" h="10385" extrusionOk="0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1"/>
            <a:ext cx="2581427" cy="3333740"/>
          </a:xfrm>
          <a:custGeom>
            <a:avLst/>
            <a:gdLst/>
            <a:ahLst/>
            <a:cxnLst/>
            <a:rect l="l" t="t" r="r" b="b"/>
            <a:pathLst>
              <a:path w="19960" h="25777" extrusionOk="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962319" y="1"/>
            <a:ext cx="1295499" cy="1124007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2240784" y="5219527"/>
            <a:ext cx="1988449" cy="1638352"/>
          </a:xfrm>
          <a:custGeom>
            <a:avLst/>
            <a:gdLst/>
            <a:ahLst/>
            <a:cxnLst/>
            <a:rect l="l" t="t" r="r" b="b"/>
            <a:pathLst>
              <a:path w="15375" h="12668" extrusionOk="0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7132233" y="2619133"/>
            <a:ext cx="4145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7132233" y="4294739"/>
            <a:ext cx="4145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959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266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eaves">
  <p:cSld name="Blank with leaves">
    <p:bg>
      <p:bgPr>
        <a:solidFill>
          <a:schemeClr val="accen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94" name="Google Shape;94;p12"/>
          <p:cNvSpPr/>
          <p:nvPr/>
        </p:nvSpPr>
        <p:spPr>
          <a:xfrm rot="3560713">
            <a:off x="10559973" y="5519878"/>
            <a:ext cx="1506345" cy="914245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2"/>
          <p:cNvSpPr/>
          <p:nvPr/>
        </p:nvSpPr>
        <p:spPr>
          <a:xfrm rot="1619439">
            <a:off x="10025215" y="5284451"/>
            <a:ext cx="586803" cy="876392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2"/>
          <p:cNvSpPr/>
          <p:nvPr/>
        </p:nvSpPr>
        <p:spPr>
          <a:xfrm rot="-5564790">
            <a:off x="1542405" y="282001"/>
            <a:ext cx="896047" cy="715769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2"/>
          <p:cNvSpPr/>
          <p:nvPr/>
        </p:nvSpPr>
        <p:spPr>
          <a:xfrm rot="8585060">
            <a:off x="321473" y="352438"/>
            <a:ext cx="1300879" cy="2129580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1B1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05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solidFill>
          <a:schemeClr val="accent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00" name="Google Shape;100;p13"/>
          <p:cNvSpPr/>
          <p:nvPr/>
        </p:nvSpPr>
        <p:spPr>
          <a:xfrm rot="3560713">
            <a:off x="10559973" y="5519878"/>
            <a:ext cx="1506345" cy="914245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1" name="Google Shape;101;p13"/>
          <p:cNvSpPr/>
          <p:nvPr/>
        </p:nvSpPr>
        <p:spPr>
          <a:xfrm rot="1619439">
            <a:off x="10025215" y="5284451"/>
            <a:ext cx="586803" cy="876392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542405" y="282001"/>
            <a:ext cx="896047" cy="715769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3"/>
          <p:cNvSpPr/>
          <p:nvPr/>
        </p:nvSpPr>
        <p:spPr>
          <a:xfrm rot="8585060">
            <a:off x="321473" y="352438"/>
            <a:ext cx="1300879" cy="2129580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57573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4"/>
          <p:cNvSpPr/>
          <p:nvPr/>
        </p:nvSpPr>
        <p:spPr>
          <a:xfrm>
            <a:off x="2200326" y="4317103"/>
            <a:ext cx="1240695" cy="1807563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>
            <a:off x="10136915" y="4683888"/>
            <a:ext cx="1705131" cy="1362139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9322511" y="5281533"/>
            <a:ext cx="755048" cy="1236039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1" y="3352803"/>
            <a:ext cx="1838473" cy="2543211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/>
          <p:nvPr/>
        </p:nvSpPr>
        <p:spPr>
          <a:xfrm>
            <a:off x="2819438" y="1"/>
            <a:ext cx="1476469" cy="128596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4"/>
          <p:cNvSpPr/>
          <p:nvPr/>
        </p:nvSpPr>
        <p:spPr>
          <a:xfrm>
            <a:off x="10134587" y="561948"/>
            <a:ext cx="2057435" cy="3581499"/>
          </a:xfrm>
          <a:custGeom>
            <a:avLst/>
            <a:gdLst/>
            <a:ahLst/>
            <a:cxnLst/>
            <a:rect l="l" t="t" r="r" b="b"/>
            <a:pathLst>
              <a:path w="15908" h="27692" extrusionOk="0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4459433" y="1764800"/>
            <a:ext cx="5145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sz="3467" i="1">
                <a:solidFill>
                  <a:schemeClr val="accent2"/>
                </a:solidFill>
              </a:defRPr>
            </a:lvl1pPr>
            <a:lvl2pPr marL="1219170" lvl="1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sz="3467" i="1">
                <a:solidFill>
                  <a:schemeClr val="accent2"/>
                </a:solidFill>
              </a:defRPr>
            </a:lvl2pPr>
            <a:lvl3pPr marL="1828754" lvl="2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sz="3467" i="1">
                <a:solidFill>
                  <a:schemeClr val="accent2"/>
                </a:solidFill>
              </a:defRPr>
            </a:lvl3pPr>
            <a:lvl4pPr marL="2438339" lvl="3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3467" i="1">
                <a:solidFill>
                  <a:schemeClr val="accent2"/>
                </a:solidFill>
              </a:defRPr>
            </a:lvl4pPr>
            <a:lvl5pPr marL="3047924" lvl="4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3467" i="1">
                <a:solidFill>
                  <a:schemeClr val="accent2"/>
                </a:solidFill>
              </a:defRPr>
            </a:lvl5pPr>
            <a:lvl6pPr marL="3657509" lvl="5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3467" i="1">
                <a:solidFill>
                  <a:schemeClr val="accent2"/>
                </a:solidFill>
              </a:defRPr>
            </a:lvl6pPr>
            <a:lvl7pPr marL="4267093" lvl="6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3467" i="1">
                <a:solidFill>
                  <a:schemeClr val="accent2"/>
                </a:solidFill>
              </a:defRPr>
            </a:lvl7pPr>
            <a:lvl8pPr marL="4876678" lvl="7" indent="-52492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3467" i="1">
                <a:solidFill>
                  <a:schemeClr val="accent2"/>
                </a:solidFill>
              </a:defRPr>
            </a:lvl8pPr>
            <a:lvl9pPr marL="5486263" lvl="8" indent="-52492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3467" i="1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2042300" y="14562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8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260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704731" y="1428602"/>
            <a:ext cx="1552776" cy="2443365"/>
          </a:xfrm>
          <a:custGeom>
            <a:avLst/>
            <a:gdLst/>
            <a:ahLst/>
            <a:cxnLst/>
            <a:rect l="l" t="t" r="r" b="b"/>
            <a:pathLst>
              <a:path w="12006" h="18892" extrusionOk="0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/>
          <p:nvPr/>
        </p:nvSpPr>
        <p:spPr>
          <a:xfrm>
            <a:off x="1590656" y="1"/>
            <a:ext cx="3124305" cy="1809761"/>
          </a:xfrm>
          <a:custGeom>
            <a:avLst/>
            <a:gdLst/>
            <a:ahLst/>
            <a:cxnLst/>
            <a:rect l="l" t="t" r="r" b="b"/>
            <a:pathLst>
              <a:path w="24157" h="13993" extrusionOk="0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5"/>
          <p:cNvSpPr/>
          <p:nvPr/>
        </p:nvSpPr>
        <p:spPr>
          <a:xfrm>
            <a:off x="0" y="4467128"/>
            <a:ext cx="1676419" cy="2390856"/>
          </a:xfrm>
          <a:custGeom>
            <a:avLst/>
            <a:gdLst/>
            <a:ahLst/>
            <a:cxnLst/>
            <a:rect l="l" t="t" r="r" b="b"/>
            <a:pathLst>
              <a:path w="12962" h="18486" extrusionOk="0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760100" y="2258900"/>
            <a:ext cx="5822400" cy="40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⊷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48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/>
          <p:nvPr/>
        </p:nvSpPr>
        <p:spPr>
          <a:xfrm>
            <a:off x="1" y="5514847"/>
            <a:ext cx="1447887" cy="1343127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6"/>
          <p:cNvSpPr/>
          <p:nvPr/>
        </p:nvSpPr>
        <p:spPr>
          <a:xfrm>
            <a:off x="1" y="1"/>
            <a:ext cx="2581364" cy="3333825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6"/>
          <p:cNvSpPr/>
          <p:nvPr/>
        </p:nvSpPr>
        <p:spPr>
          <a:xfrm>
            <a:off x="2962221" y="1"/>
            <a:ext cx="1295532" cy="1124036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6989333" y="1597367"/>
            <a:ext cx="45932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6989333" y="2665300"/>
            <a:ext cx="4593200" cy="28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spcBef>
                <a:spcPts val="800"/>
              </a:spcBef>
              <a:spcAft>
                <a:spcPts val="0"/>
              </a:spcAft>
              <a:buSzPts val="2400"/>
              <a:buChar char="⊷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marL="2438339" lvl="3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1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/>
          <p:nvPr/>
        </p:nvSpPr>
        <p:spPr>
          <a:xfrm>
            <a:off x="2676498" y="3735976"/>
            <a:ext cx="1993233" cy="1209753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7"/>
          <p:cNvSpPr/>
          <p:nvPr/>
        </p:nvSpPr>
        <p:spPr>
          <a:xfrm rot="758744">
            <a:off x="1597752" y="4527106"/>
            <a:ext cx="776501" cy="1159708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7"/>
          <p:cNvSpPr/>
          <p:nvPr/>
        </p:nvSpPr>
        <p:spPr>
          <a:xfrm>
            <a:off x="2657487" y="0"/>
            <a:ext cx="2438517" cy="1857437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7"/>
          <p:cNvSpPr/>
          <p:nvPr/>
        </p:nvSpPr>
        <p:spPr>
          <a:xfrm>
            <a:off x="2390807" y="5657699"/>
            <a:ext cx="1695516" cy="1200183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7"/>
          <p:cNvSpPr/>
          <p:nvPr/>
        </p:nvSpPr>
        <p:spPr>
          <a:xfrm>
            <a:off x="0" y="3876557"/>
            <a:ext cx="1295499" cy="2143128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5096000" y="1190967"/>
            <a:ext cx="6486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5096000" y="2301200"/>
            <a:ext cx="31484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⊷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8433997" y="2301200"/>
            <a:ext cx="31484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⊷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295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8"/>
          <p:cNvSpPr/>
          <p:nvPr/>
        </p:nvSpPr>
        <p:spPr>
          <a:xfrm>
            <a:off x="2676498" y="3735976"/>
            <a:ext cx="1993233" cy="1209753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8"/>
          <p:cNvSpPr/>
          <p:nvPr/>
        </p:nvSpPr>
        <p:spPr>
          <a:xfrm rot="758744">
            <a:off x="1597752" y="4527106"/>
            <a:ext cx="776501" cy="1159708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8"/>
          <p:cNvSpPr/>
          <p:nvPr/>
        </p:nvSpPr>
        <p:spPr>
          <a:xfrm>
            <a:off x="2657487" y="0"/>
            <a:ext cx="2438517" cy="1857437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8"/>
          <p:cNvSpPr/>
          <p:nvPr/>
        </p:nvSpPr>
        <p:spPr>
          <a:xfrm>
            <a:off x="2390807" y="5657699"/>
            <a:ext cx="1695516" cy="1200183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8"/>
          <p:cNvSpPr/>
          <p:nvPr/>
        </p:nvSpPr>
        <p:spPr>
          <a:xfrm>
            <a:off x="0" y="3876557"/>
            <a:ext cx="1295499" cy="2143128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5096000" y="1190967"/>
            <a:ext cx="6486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5096000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2"/>
          </p:nvPr>
        </p:nvSpPr>
        <p:spPr>
          <a:xfrm>
            <a:off x="7264851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9433701" y="2369567"/>
            <a:ext cx="2063200" cy="39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221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1"/>
            <a:ext cx="12191939" cy="6857852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9"/>
          <p:cNvSpPr/>
          <p:nvPr/>
        </p:nvSpPr>
        <p:spPr>
          <a:xfrm>
            <a:off x="2676498" y="3735976"/>
            <a:ext cx="1993233" cy="1209753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9"/>
          <p:cNvSpPr/>
          <p:nvPr/>
        </p:nvSpPr>
        <p:spPr>
          <a:xfrm rot="758744">
            <a:off x="1597752" y="4527106"/>
            <a:ext cx="776501" cy="1159708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9"/>
          <p:cNvSpPr/>
          <p:nvPr/>
        </p:nvSpPr>
        <p:spPr>
          <a:xfrm>
            <a:off x="2657487" y="0"/>
            <a:ext cx="2438517" cy="1857437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9"/>
          <p:cNvSpPr/>
          <p:nvPr/>
        </p:nvSpPr>
        <p:spPr>
          <a:xfrm>
            <a:off x="2390807" y="5657699"/>
            <a:ext cx="1695516" cy="1200183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9"/>
          <p:cNvSpPr/>
          <p:nvPr/>
        </p:nvSpPr>
        <p:spPr>
          <a:xfrm>
            <a:off x="0" y="3876557"/>
            <a:ext cx="1295499" cy="2143128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8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1" y="0"/>
            <a:ext cx="12192124" cy="6858029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10"/>
          <p:cNvSpPr/>
          <p:nvPr/>
        </p:nvSpPr>
        <p:spPr>
          <a:xfrm>
            <a:off x="2200326" y="4317103"/>
            <a:ext cx="1240695" cy="1807563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10"/>
          <p:cNvSpPr/>
          <p:nvPr/>
        </p:nvSpPr>
        <p:spPr>
          <a:xfrm>
            <a:off x="1" y="3352803"/>
            <a:ext cx="1838473" cy="2543211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0"/>
          <p:cNvSpPr/>
          <p:nvPr/>
        </p:nvSpPr>
        <p:spPr>
          <a:xfrm>
            <a:off x="2819438" y="1"/>
            <a:ext cx="1476469" cy="128596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4295900" y="5773467"/>
            <a:ext cx="72864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33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60100" y="2258909"/>
            <a:ext cx="5822400" cy="40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62877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60100" y="1190967"/>
            <a:ext cx="5822400" cy="9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60100" y="2258909"/>
            <a:ext cx="5822400" cy="40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1612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733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74826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unsplash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8;p14">
            <a:extLst>
              <a:ext uri="{FF2B5EF4-FFF2-40B4-BE49-F238E27FC236}">
                <a16:creationId xmlns:a16="http://schemas.microsoft.com/office/drawing/2014/main" id="{B78ABDD8-5F83-4B14-8978-4D6F404D2A03}"/>
              </a:ext>
            </a:extLst>
          </p:cNvPr>
          <p:cNvSpPr txBox="1">
            <a:spLocks/>
          </p:cNvSpPr>
          <p:nvPr/>
        </p:nvSpPr>
        <p:spPr>
          <a:xfrm>
            <a:off x="4804919" y="1766588"/>
            <a:ext cx="7387081" cy="3324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algn="ctr"/>
            <a:r>
              <a:rPr lang="en-US" sz="4800" b="1" kern="0" dirty="0">
                <a:latin typeface="Avenir Next LT Pro Light" panose="020B0304020202020204" pitchFamily="34" charset="0"/>
              </a:rPr>
              <a:t>New Paltz Greenhouse Gas Inventory for Local Government Operations: 2018 &amp; 2019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06;p25">
            <a:extLst>
              <a:ext uri="{FF2B5EF4-FFF2-40B4-BE49-F238E27FC236}">
                <a16:creationId xmlns:a16="http://schemas.microsoft.com/office/drawing/2014/main" id="{FD79E814-B6AA-42B2-87A0-70790827F44E}"/>
              </a:ext>
            </a:extLst>
          </p:cNvPr>
          <p:cNvSpPr txBox="1">
            <a:spLocks/>
          </p:cNvSpPr>
          <p:nvPr/>
        </p:nvSpPr>
        <p:spPr>
          <a:xfrm>
            <a:off x="2803914" y="524865"/>
            <a:ext cx="6962833" cy="9358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venir Next LT Pro Light" panose="020B0304020202020204" pitchFamily="34" charset="0"/>
                <a:sym typeface="Arial"/>
              </a:rPr>
              <a:t>Average Annual Costs by Energy Type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4F06BE-D699-40D1-AE40-823B2D3B5E0D}"/>
              </a:ext>
            </a:extLst>
          </p:cNvPr>
          <p:cNvSpPr txBox="1"/>
          <p:nvPr/>
        </p:nvSpPr>
        <p:spPr>
          <a:xfrm rot="20806679">
            <a:off x="357607" y="913079"/>
            <a:ext cx="1447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2018 &amp; 2019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Averaged Data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366BACE-5AE4-4440-AB9E-8C42A79E9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465018"/>
              </p:ext>
            </p:extLst>
          </p:nvPr>
        </p:nvGraphicFramePr>
        <p:xfrm>
          <a:off x="2423764" y="1554478"/>
          <a:ext cx="7342983" cy="477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792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6;p26">
            <a:extLst>
              <a:ext uri="{FF2B5EF4-FFF2-40B4-BE49-F238E27FC236}">
                <a16:creationId xmlns:a16="http://schemas.microsoft.com/office/drawing/2014/main" id="{0E55B4F0-942F-4A0C-9DC2-ADFED23BA9B3}"/>
              </a:ext>
            </a:extLst>
          </p:cNvPr>
          <p:cNvSpPr txBox="1">
            <a:spLocks/>
          </p:cNvSpPr>
          <p:nvPr/>
        </p:nvSpPr>
        <p:spPr>
          <a:xfrm>
            <a:off x="1482983" y="0"/>
            <a:ext cx="9489817" cy="92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kern="0" dirty="0">
                <a:solidFill>
                  <a:schemeClr val="tx1">
                    <a:lumMod val="50000"/>
                  </a:schemeClr>
                </a:solidFill>
                <a:latin typeface="Avenir Next LT Pro Light" panose="020B0304020202020204" pitchFamily="34" charset="0"/>
              </a:rPr>
              <a:t>Annual GHG Emissions Trends by Function </a:t>
            </a:r>
          </a:p>
        </p:txBody>
      </p:sp>
      <p:graphicFrame>
        <p:nvGraphicFramePr>
          <p:cNvPr id="3" name="Google Shape;227;p26">
            <a:extLst>
              <a:ext uri="{FF2B5EF4-FFF2-40B4-BE49-F238E27FC236}">
                <a16:creationId xmlns:a16="http://schemas.microsoft.com/office/drawing/2014/main" id="{3DBB86A9-2FA3-4B93-8A39-07A10B608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953886"/>
              </p:ext>
            </p:extLst>
          </p:nvPr>
        </p:nvGraphicFramePr>
        <p:xfrm>
          <a:off x="703480" y="1282849"/>
          <a:ext cx="10785040" cy="429999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53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878">
                  <a:extLst>
                    <a:ext uri="{9D8B030D-6E8A-4147-A177-3AD203B41FA5}">
                      <a16:colId xmlns:a16="http://schemas.microsoft.com/office/drawing/2014/main" val="1663725083"/>
                    </a:ext>
                  </a:extLst>
                </a:gridCol>
                <a:gridCol w="1323449">
                  <a:extLst>
                    <a:ext uri="{9D8B030D-6E8A-4147-A177-3AD203B41FA5}">
                      <a16:colId xmlns:a16="http://schemas.microsoft.com/office/drawing/2014/main" val="2789608341"/>
                    </a:ext>
                  </a:extLst>
                </a:gridCol>
                <a:gridCol w="1310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426">
                  <a:extLst>
                    <a:ext uri="{9D8B030D-6E8A-4147-A177-3AD203B41FA5}">
                      <a16:colId xmlns:a16="http://schemas.microsoft.com/office/drawing/2014/main" val="3522849862"/>
                    </a:ext>
                  </a:extLst>
                </a:gridCol>
              </a:tblGrid>
              <a:tr h="6686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Function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2013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2014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2016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2017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2018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2019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02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All Municipal Operations 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580.44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638.03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645.52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665.54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714.19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859.34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7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Administration Facilities 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139.75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178.75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243.2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227.7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286.1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252.5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4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Vehicle Fleet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411.36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428.05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371.2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407.9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399.9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581.9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7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Streetlights &amp; Signals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21.73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22.99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23.1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22.0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20.5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17.4</a:t>
                      </a:r>
                      <a:endParaRPr sz="2000" b="1" dirty="0">
                        <a:solidFill>
                          <a:schemeClr val="accent2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589165"/>
                  </a:ext>
                </a:extLst>
              </a:tr>
              <a:tr h="6686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Wastewater Facilities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7.58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8.24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8.1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8.0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7.8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7.5</a:t>
                      </a:r>
                      <a:endParaRPr sz="200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0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556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6;p26">
            <a:extLst>
              <a:ext uri="{FF2B5EF4-FFF2-40B4-BE49-F238E27FC236}">
                <a16:creationId xmlns:a16="http://schemas.microsoft.com/office/drawing/2014/main" id="{0E55B4F0-942F-4A0C-9DC2-ADFED23BA9B3}"/>
              </a:ext>
            </a:extLst>
          </p:cNvPr>
          <p:cNvSpPr txBox="1">
            <a:spLocks/>
          </p:cNvSpPr>
          <p:nvPr/>
        </p:nvSpPr>
        <p:spPr>
          <a:xfrm>
            <a:off x="856239" y="32273"/>
            <a:ext cx="10479521" cy="92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kern="0" dirty="0">
                <a:solidFill>
                  <a:schemeClr val="tx1">
                    <a:lumMod val="50000"/>
                  </a:schemeClr>
                </a:solidFill>
                <a:latin typeface="Avenir Next LT Pro Light" panose="020B0304020202020204" pitchFamily="34" charset="0"/>
              </a:rPr>
              <a:t>Annual GHG Emissions Trends by Energy Source </a:t>
            </a:r>
          </a:p>
        </p:txBody>
      </p:sp>
      <p:graphicFrame>
        <p:nvGraphicFramePr>
          <p:cNvPr id="4" name="Google Shape;227;p26">
            <a:extLst>
              <a:ext uri="{FF2B5EF4-FFF2-40B4-BE49-F238E27FC236}">
                <a16:creationId xmlns:a16="http://schemas.microsoft.com/office/drawing/2014/main" id="{4B889C70-EC65-4751-B86D-84325EFF5F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038769"/>
              </p:ext>
            </p:extLst>
          </p:nvPr>
        </p:nvGraphicFramePr>
        <p:xfrm>
          <a:off x="703479" y="1282848"/>
          <a:ext cx="10785039" cy="42923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47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163">
                  <a:extLst>
                    <a:ext uri="{9D8B030D-6E8A-4147-A177-3AD203B41FA5}">
                      <a16:colId xmlns:a16="http://schemas.microsoft.com/office/drawing/2014/main" val="3383845494"/>
                    </a:ext>
                  </a:extLst>
                </a:gridCol>
                <a:gridCol w="1352163">
                  <a:extLst>
                    <a:ext uri="{9D8B030D-6E8A-4147-A177-3AD203B41FA5}">
                      <a16:colId xmlns:a16="http://schemas.microsoft.com/office/drawing/2014/main" val="511544868"/>
                    </a:ext>
                  </a:extLst>
                </a:gridCol>
                <a:gridCol w="155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8520">
                  <a:extLst>
                    <a:ext uri="{9D8B030D-6E8A-4147-A177-3AD203B41FA5}">
                      <a16:colId xmlns:a16="http://schemas.microsoft.com/office/drawing/2014/main" val="3522849862"/>
                    </a:ext>
                  </a:extLst>
                </a:gridCol>
              </a:tblGrid>
              <a:tr h="66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Energy Source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2013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2014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2016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2017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2018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2019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Electricity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113.92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112.47</a:t>
                      </a: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161.01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165.98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180.62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161.80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Propane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15.61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23.28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18.21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17.48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46.07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17.79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Fuel Oil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39.56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74.23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95.09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74.22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87.65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97.85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Gasoline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252.27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261.45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237.78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259.32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263.49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396.13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589165"/>
                  </a:ext>
                </a:extLst>
              </a:tr>
              <a:tr h="7392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Diesel</a:t>
                      </a:r>
                      <a:endParaRPr sz="2000" b="1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159.09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166.60</a:t>
                      </a:r>
                      <a:endParaRPr sz="2000" b="0" dirty="0">
                        <a:solidFill>
                          <a:schemeClr val="tx1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133.42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148.53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>
                          <a:solidFill>
                            <a:srgbClr val="484F56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136.37</a:t>
                      </a:r>
                      <a:endParaRPr sz="2000" b="0" dirty="0">
                        <a:solidFill>
                          <a:srgbClr val="484F56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ontano Sans" panose="020B0604020202020204" charset="0"/>
                          <a:ea typeface="Pontano Sans"/>
                          <a:cs typeface="Pontano Sans"/>
                          <a:sym typeface="Pontano Sans"/>
                        </a:rPr>
                        <a:t>185.78</a:t>
                      </a:r>
                      <a:endParaRPr sz="2000" b="1" dirty="0">
                        <a:solidFill>
                          <a:srgbClr val="FF0000"/>
                        </a:solidFill>
                        <a:latin typeface="Pontano Sans" panose="020B0604020202020204" charset="0"/>
                        <a:ea typeface="Pontano Sans"/>
                        <a:cs typeface="Pontano Sans"/>
                        <a:sym typeface="Pontano Sans"/>
                      </a:endParaRPr>
                    </a:p>
                  </a:txBody>
                  <a:tcPr marL="121900" marR="12190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0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13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4D1A-4119-464E-8DBB-BFDB1B7B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9AD970-2D81-429E-9513-F350A653B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33567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338FC41D-9E40-46E4-8608-336165792A73}"/>
              </a:ext>
            </a:extLst>
          </p:cNvPr>
          <p:cNvSpPr txBox="1"/>
          <p:nvPr/>
        </p:nvSpPr>
        <p:spPr>
          <a:xfrm>
            <a:off x="5315827" y="1190967"/>
            <a:ext cx="2225284" cy="404142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+ 278.9 tons of CO2e</a:t>
            </a:r>
          </a:p>
        </p:txBody>
      </p:sp>
    </p:spTree>
    <p:extLst>
      <p:ext uri="{BB962C8B-B14F-4D97-AF65-F5344CB8AC3E}">
        <p14:creationId xmlns:p14="http://schemas.microsoft.com/office/powerpoint/2010/main" val="578753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343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62;p20">
            <a:extLst>
              <a:ext uri="{FF2B5EF4-FFF2-40B4-BE49-F238E27FC236}">
                <a16:creationId xmlns:a16="http://schemas.microsoft.com/office/drawing/2014/main" id="{76AC56AB-F636-4B83-A6A0-D40B5C993D20}"/>
              </a:ext>
            </a:extLst>
          </p:cNvPr>
          <p:cNvSpPr/>
          <p:nvPr/>
        </p:nvSpPr>
        <p:spPr>
          <a:xfrm>
            <a:off x="144532" y="396240"/>
            <a:ext cx="11902935" cy="5194603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ctrTitle" idx="4294967295"/>
          </p:nvPr>
        </p:nvSpPr>
        <p:spPr>
          <a:xfrm>
            <a:off x="1792641" y="2791835"/>
            <a:ext cx="8606715" cy="236414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US" sz="8000" dirty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venir Next LT Pro Light" panose="020B0304020202020204" pitchFamily="34" charset="0"/>
              </a:rPr>
              <a:t>Why the increases and decreases?</a:t>
            </a:r>
            <a:endParaRPr sz="80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venir Next LT Pro Light" panose="020B03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06;p25">
            <a:extLst>
              <a:ext uri="{FF2B5EF4-FFF2-40B4-BE49-F238E27FC236}">
                <a16:creationId xmlns:a16="http://schemas.microsoft.com/office/drawing/2014/main" id="{FD79E814-B6AA-42B2-87A0-70790827F44E}"/>
              </a:ext>
            </a:extLst>
          </p:cNvPr>
          <p:cNvSpPr txBox="1">
            <a:spLocks/>
          </p:cNvSpPr>
          <p:nvPr/>
        </p:nvSpPr>
        <p:spPr>
          <a:xfrm>
            <a:off x="2389592" y="303423"/>
            <a:ext cx="7592608" cy="599137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Avenir Next LT Pro Light" panose="020B0304020202020204" pitchFamily="34" charset="0"/>
                <a:cs typeface="Arial"/>
                <a:sym typeface="Arial"/>
              </a:rPr>
              <a:t>Forces of Change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C33B89-31D1-478F-AB82-353BE1823CEA}"/>
              </a:ext>
            </a:extLst>
          </p:cNvPr>
          <p:cNvSpPr txBox="1">
            <a:spLocks/>
          </p:cNvSpPr>
          <p:nvPr/>
        </p:nvSpPr>
        <p:spPr>
          <a:xfrm>
            <a:off x="2209800" y="902560"/>
            <a:ext cx="9982200" cy="6168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50000"/>
            </a:pPr>
            <a:r>
              <a:rPr lang="en-US" sz="2800" b="1" u="sng" kern="0" dirty="0">
                <a:solidFill>
                  <a:srgbClr val="FF7C80"/>
                </a:solidFill>
                <a:latin typeface="Bell MT" panose="02020503060305020303" pitchFamily="18" charset="0"/>
              </a:rPr>
              <a:t>Increases:</a:t>
            </a: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Bell MT" panose="02020503060305020303" pitchFamily="18" charset="0"/>
              </a:rPr>
              <a:t>Average Annual Temperature Data does not explain energy consumption changes</a:t>
            </a:r>
          </a:p>
          <a:p>
            <a:pPr marL="0" lvl="1">
              <a:buClr>
                <a:srgbClr val="FF7C80"/>
              </a:buClr>
              <a:buSzPct val="50000"/>
            </a:pPr>
            <a:endParaRPr lang="en-US" sz="1000" kern="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Bell MT" panose="02020503060305020303" pitchFamily="18" charset="0"/>
              </a:rPr>
              <a:t>DPW Fuel –  number of projects; fueling rental vehicles</a:t>
            </a: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endParaRPr lang="en-US" sz="1000" kern="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Bell MT" panose="02020503060305020303" pitchFamily="18" charset="0"/>
              </a:rPr>
              <a:t>Pool – liner issues delayed opening in 2016 &amp; 2017; 2018 &amp; 2019 consumption is normal</a:t>
            </a: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endParaRPr lang="en-US" sz="1000" kern="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Bell MT" panose="02020503060305020303" pitchFamily="18" charset="0"/>
              </a:rPr>
              <a:t>Sports Park – Pavilion rented out to public; sensor lights added to maintenance building</a:t>
            </a:r>
          </a:p>
          <a:p>
            <a:pPr marL="0" lvl="1">
              <a:buClr>
                <a:srgbClr val="FF7C80"/>
              </a:buClr>
              <a:buSzPct val="50000"/>
            </a:pPr>
            <a:endParaRPr lang="en-US" sz="1000" kern="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rgbClr val="FF7C8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Bell MT" panose="02020503060305020303" pitchFamily="18" charset="0"/>
              </a:rPr>
              <a:t>Reuse Center Electricity  -- requires further investigation </a:t>
            </a:r>
          </a:p>
          <a:p>
            <a:pPr marL="761981" lvl="1">
              <a:buSzPct val="50000"/>
            </a:pPr>
            <a:endParaRPr lang="en-US" sz="1800" kern="0" dirty="0">
              <a:latin typeface="Bell MT" panose="02020503060305020303" pitchFamily="18" charset="0"/>
            </a:endParaRPr>
          </a:p>
          <a:p>
            <a:pPr>
              <a:buSzPct val="50000"/>
            </a:pPr>
            <a:r>
              <a:rPr lang="en-US" sz="2800" b="1" u="sng" kern="0" dirty="0">
                <a:solidFill>
                  <a:schemeClr val="accent2"/>
                </a:solidFill>
                <a:latin typeface="Bell MT" panose="02020503060305020303" pitchFamily="18" charset="0"/>
              </a:rPr>
              <a:t>Decreases:</a:t>
            </a:r>
          </a:p>
          <a:p>
            <a:pPr marL="342900" lvl="1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dirty="0">
                <a:latin typeface="Bell MT" panose="02020503060305020303" pitchFamily="18" charset="0"/>
              </a:rPr>
              <a:t>Most “decreases” were not decreases at all; they were simply resolutions that levelled out earlier extremes </a:t>
            </a:r>
          </a:p>
          <a:p>
            <a:pPr marL="800100" lvl="2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dirty="0">
                <a:latin typeface="Bell MT" panose="02020503060305020303" pitchFamily="18" charset="0"/>
              </a:rPr>
              <a:t>PD Fuel Oil and Propane </a:t>
            </a:r>
          </a:p>
          <a:p>
            <a:pPr marL="0" lvl="1">
              <a:buClr>
                <a:schemeClr val="accent1"/>
              </a:buClr>
              <a:buSzPct val="50000"/>
            </a:pPr>
            <a:endParaRPr lang="en-US" sz="200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dirty="0">
                <a:latin typeface="Bell MT" panose="02020503060305020303" pitchFamily="18" charset="0"/>
              </a:rPr>
              <a:t>PD Electricity – high-low billing pattern</a:t>
            </a:r>
          </a:p>
          <a:p>
            <a:pPr marL="342900" lvl="1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q"/>
            </a:pPr>
            <a:endParaRPr lang="en-US" sz="2000" dirty="0">
              <a:latin typeface="Bell MT" panose="02020503060305020303" pitchFamily="18" charset="0"/>
            </a:endParaRPr>
          </a:p>
          <a:p>
            <a:pPr marL="342900" lvl="1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000" dirty="0">
                <a:latin typeface="Bell MT" panose="02020503060305020303" pitchFamily="18" charset="0"/>
              </a:rPr>
              <a:t>Streetlighting District – LED lightbulb installations</a:t>
            </a:r>
          </a:p>
          <a:p>
            <a:pPr marL="0" lvl="1">
              <a:buClr>
                <a:schemeClr val="accent1"/>
              </a:buClr>
              <a:buSzPct val="50000"/>
            </a:pPr>
            <a:endParaRPr lang="en-US" sz="2000" dirty="0">
              <a:latin typeface="Bell MT" panose="02020503060305020303" pitchFamily="18" charset="0"/>
            </a:endParaRPr>
          </a:p>
          <a:p>
            <a:pPr marL="0" lvl="1">
              <a:buSzPct val="50000"/>
              <a:buFont typeface="Wingdings" panose="05000000000000000000" pitchFamily="2" charset="2"/>
              <a:buChar char="q"/>
            </a:pPr>
            <a:endParaRPr lang="en-US" sz="2000" kern="0" dirty="0">
              <a:latin typeface="Bell MT" panose="02020503060305020303" pitchFamily="18" charset="0"/>
            </a:endParaRPr>
          </a:p>
          <a:p>
            <a:pPr marL="0" lvl="1">
              <a:buSzPct val="50000"/>
              <a:buFont typeface="Wingdings" panose="05000000000000000000" pitchFamily="2" charset="2"/>
              <a:buChar char="q"/>
            </a:pPr>
            <a:endParaRPr lang="en-US" sz="2000" kern="0" dirty="0">
              <a:latin typeface="Bell MT" panose="02020503060305020303" pitchFamily="18" charset="0"/>
            </a:endParaRPr>
          </a:p>
          <a:p>
            <a:pPr marL="0" lvl="1">
              <a:buSzPct val="50000"/>
              <a:buFont typeface="Wingdings" panose="05000000000000000000" pitchFamily="2" charset="2"/>
              <a:buChar char="q"/>
            </a:pPr>
            <a:endParaRPr lang="en-US" sz="2000" kern="0" dirty="0">
              <a:latin typeface="Bell MT" panose="02020503060305020303" pitchFamily="18" charset="0"/>
            </a:endParaRPr>
          </a:p>
          <a:p>
            <a:pPr marL="0" lvl="1">
              <a:buSzPct val="50000"/>
              <a:buFont typeface="Wingdings" panose="05000000000000000000" pitchFamily="2" charset="2"/>
              <a:buChar char="q"/>
            </a:pPr>
            <a:endParaRPr lang="en-US" sz="1800" kern="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06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"/>
          <p:cNvSpPr/>
          <p:nvPr/>
        </p:nvSpPr>
        <p:spPr>
          <a:xfrm rot="2240807">
            <a:off x="9943702" y="5212078"/>
            <a:ext cx="2202328" cy="1336659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57" name="Google Shape;357;p37"/>
          <p:cNvSpPr/>
          <p:nvPr/>
        </p:nvSpPr>
        <p:spPr>
          <a:xfrm rot="-6741915">
            <a:off x="10898304" y="3834469"/>
            <a:ext cx="854635" cy="1331109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82AC65-57EB-4544-B62B-1867956BB6F1}"/>
              </a:ext>
            </a:extLst>
          </p:cNvPr>
          <p:cNvSpPr txBox="1"/>
          <p:nvPr/>
        </p:nvSpPr>
        <p:spPr>
          <a:xfrm>
            <a:off x="304798" y="320840"/>
            <a:ext cx="55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2018 &amp; 2019 Key Findings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609750-2710-4397-A909-C810D0D19AAD}"/>
              </a:ext>
            </a:extLst>
          </p:cNvPr>
          <p:cNvSpPr txBox="1">
            <a:spLocks/>
          </p:cNvSpPr>
          <p:nvPr/>
        </p:nvSpPr>
        <p:spPr>
          <a:xfrm>
            <a:off x="304798" y="967171"/>
            <a:ext cx="10259211" cy="57187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Total Average GHG Emissions in 2018-2019: </a:t>
            </a:r>
            <a:r>
              <a:rPr lang="en-US" sz="2000" b="1" dirty="0">
                <a:solidFill>
                  <a:srgbClr val="FF7C8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786.8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7C80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tons of CO2e</a:t>
            </a:r>
          </a:p>
          <a:p>
            <a:pPr marL="0" indent="0">
              <a:buClr>
                <a:srgbClr val="FFFFFF"/>
              </a:buClr>
              <a:buSzPct val="5000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7C80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*compared to 2013-2014 average of 609.24 tons of CO2e</a:t>
            </a:r>
          </a:p>
          <a:p>
            <a:pPr marL="0" indent="0">
              <a:buClr>
                <a:srgbClr val="FFFFFF"/>
              </a:buClr>
              <a:buSzPct val="50000"/>
              <a:buNone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7C80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UPWARD TREND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GHG emissions each year between 2013 and 2019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5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1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lang="en-US" sz="1800" b="1" dirty="0">
                <a:latin typeface="Bell MT" panose="02020503060305020303" pitchFamily="18" charset="0"/>
                <a:ea typeface="+mn-ea"/>
                <a:cs typeface="Times New Roman" panose="02020603050405020304" pitchFamily="18" charset="0"/>
              </a:rPr>
              <a:t>Town Hall Temp remains </a:t>
            </a:r>
            <a:r>
              <a:rPr lang="en-US" sz="1800" b="1" dirty="0">
                <a:latin typeface="Bell MT" panose="02020503060305020303" pitchFamily="18" charset="0"/>
                <a:cs typeface="Times New Roman" panose="02020603050405020304" pitchFamily="18" charset="0"/>
              </a:rPr>
              <a:t>a major contributor of GHG emissions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endParaRPr lang="en-US" sz="500" b="1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lang="en-US" sz="1800" b="1" dirty="0">
                <a:latin typeface="Bell MT" panose="02020503060305020303" pitchFamily="18" charset="0"/>
                <a:cs typeface="Times New Roman" panose="02020603050405020304" pitchFamily="18" charset="0"/>
              </a:rPr>
              <a:t>Upward spikes in 2018 electricity &amp; propane consumption resolved themselves in 2019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endParaRPr lang="en-US" sz="400" b="1" u="sng" dirty="0">
              <a:solidFill>
                <a:srgbClr val="0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lang="en-US" sz="2000" b="1" u="sng" dirty="0">
                <a:solidFill>
                  <a:srgbClr val="0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Town can drop 170 tons of electricity-driven emissions by switching to renewables!</a:t>
            </a:r>
          </a:p>
          <a:p>
            <a:pPr marL="0" indent="0">
              <a:buClr>
                <a:schemeClr val="bg1"/>
              </a:buClr>
              <a:buSzPct val="50000"/>
              <a:buNone/>
              <a:defRPr/>
            </a:pPr>
            <a:endParaRPr lang="en-US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E7D68F-AE7A-4E6D-A015-77459EF7DF66}"/>
              </a:ext>
            </a:extLst>
          </p:cNvPr>
          <p:cNvGrpSpPr/>
          <p:nvPr/>
        </p:nvGrpSpPr>
        <p:grpSpPr>
          <a:xfrm>
            <a:off x="5683273" y="2560997"/>
            <a:ext cx="4229563" cy="2236826"/>
            <a:chOff x="5764291" y="2580063"/>
            <a:chExt cx="3906834" cy="198004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3559AA-3D84-490D-9FE9-D974A3F5E2A7}"/>
                </a:ext>
              </a:extLst>
            </p:cNvPr>
            <p:cNvSpPr txBox="1"/>
            <p:nvPr/>
          </p:nvSpPr>
          <p:spPr>
            <a:xfrm>
              <a:off x="5764291" y="2580063"/>
              <a:ext cx="3906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kumimoji="0" lang="en-US" sz="1600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Police Department - </a:t>
              </a:r>
              <a:r>
                <a:rPr lang="en-US" sz="1600" b="1" u="sng" dirty="0">
                  <a:latin typeface="Bell MT" panose="02020503060305020303" pitchFamily="18" charset="0"/>
                </a:rPr>
                <a:t>2018 &amp; 2019 Average</a:t>
              </a:r>
              <a:endParaRPr kumimoji="0" lang="en-US" sz="1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5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7C80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151.5 tons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of CO2e from gasoline 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5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7C80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48.9 tons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of CO2e from building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973AD94-3AB5-4373-B89C-571C0842AA19}"/>
                </a:ext>
              </a:extLst>
            </p:cNvPr>
            <p:cNvSpPr txBox="1"/>
            <p:nvPr/>
          </p:nvSpPr>
          <p:spPr>
            <a:xfrm>
              <a:off x="5857489" y="3482889"/>
              <a:ext cx="348446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kumimoji="0" lang="en-US" sz="1600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DPW - </a:t>
              </a:r>
              <a:r>
                <a:rPr lang="en-US" sz="1600" b="1" u="sng" dirty="0">
                  <a:latin typeface="Bell MT" panose="02020503060305020303" pitchFamily="18" charset="0"/>
                </a:rPr>
                <a:t>2018 &amp; 2019 Average</a:t>
              </a:r>
              <a:endParaRPr kumimoji="0" lang="en-US" sz="1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5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7C80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339 tons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of CO2e from gasoline &amp; diesel 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5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7C80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61.9 tons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of CO2e from buildings</a:t>
              </a:r>
            </a:p>
          </p:txBody>
        </p:sp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58810DB-3BCF-466F-A0F7-04C7462FFD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8880757"/>
              </p:ext>
            </p:extLst>
          </p:nvPr>
        </p:nvGraphicFramePr>
        <p:xfrm>
          <a:off x="566642" y="2432534"/>
          <a:ext cx="4909079" cy="236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78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CE6631-D7B4-40CE-8627-38685BA37F6E}"/>
              </a:ext>
            </a:extLst>
          </p:cNvPr>
          <p:cNvSpPr/>
          <p:nvPr/>
        </p:nvSpPr>
        <p:spPr>
          <a:xfrm>
            <a:off x="3891699" y="1805651"/>
            <a:ext cx="613458" cy="706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Google Shape;174;p21">
            <a:extLst>
              <a:ext uri="{FF2B5EF4-FFF2-40B4-BE49-F238E27FC236}">
                <a16:creationId xmlns:a16="http://schemas.microsoft.com/office/drawing/2014/main" id="{9DC35600-0C61-4C09-B8F4-54E112CDD141}"/>
              </a:ext>
            </a:extLst>
          </p:cNvPr>
          <p:cNvSpPr txBox="1">
            <a:spLocks/>
          </p:cNvSpPr>
          <p:nvPr/>
        </p:nvSpPr>
        <p:spPr>
          <a:xfrm>
            <a:off x="4447860" y="884451"/>
            <a:ext cx="5402196" cy="92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kern="0" dirty="0">
                <a:solidFill>
                  <a:schemeClr val="accent1"/>
                </a:solidFill>
                <a:latin typeface="Avenir Next LT Pro Light" panose="020B0304020202020204" pitchFamily="34" charset="0"/>
              </a:rPr>
              <a:t>Where We Can Improve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238EF9-FA37-4E12-8E67-E342B446ECFA}"/>
              </a:ext>
            </a:extLst>
          </p:cNvPr>
          <p:cNvSpPr txBox="1"/>
          <p:nvPr/>
        </p:nvSpPr>
        <p:spPr>
          <a:xfrm>
            <a:off x="3891698" y="1805651"/>
            <a:ext cx="65833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</a:rPr>
              <a:t>Continue to pursue &amp; adopt renewable energy </a:t>
            </a:r>
          </a:p>
          <a:p>
            <a:r>
              <a:rPr lang="en-US" sz="2000" dirty="0">
                <a:latin typeface="Bell MT" panose="02020503060305020303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</a:rPr>
              <a:t>Continue to replace gas-powered patrol cars with EVs</a:t>
            </a:r>
          </a:p>
          <a:p>
            <a:r>
              <a:rPr lang="en-US" sz="2000" dirty="0">
                <a:latin typeface="Bell MT" panose="02020503060305020303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</a:rPr>
              <a:t>Continue to replace streetlights with LEDs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Bell MT" panose="02020503060305020303" pitchFamily="18" charset="0"/>
            </a:endParaRPr>
          </a:p>
          <a:p>
            <a:pPr algn="ctr"/>
            <a:r>
              <a:rPr lang="en-US" sz="2000" dirty="0">
                <a:latin typeface="Bell MT" panose="02020503060305020303" pitchFamily="18" charset="0"/>
              </a:rPr>
              <a:t>We look forward to seeing efficiency improvements with the new buildings!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7"/>
          <p:cNvSpPr txBox="1">
            <a:spLocks noGrp="1"/>
          </p:cNvSpPr>
          <p:nvPr>
            <p:ph type="ctrTitle" idx="4294967295"/>
          </p:nvPr>
        </p:nvSpPr>
        <p:spPr>
          <a:xfrm>
            <a:off x="378528" y="464659"/>
            <a:ext cx="10363201" cy="177777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12800" b="1" dirty="0">
                <a:solidFill>
                  <a:srgbClr val="51B148"/>
                </a:solidFill>
                <a:latin typeface="Avenir Next LT Pro Light" panose="020B0304020202020204" pitchFamily="34" charset="0"/>
              </a:rPr>
              <a:t>Thank you!</a:t>
            </a:r>
            <a:endParaRPr sz="12800" b="1" dirty="0">
              <a:solidFill>
                <a:srgbClr val="51B148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354" name="Google Shape;354;p37"/>
          <p:cNvSpPr txBox="1">
            <a:spLocks noGrp="1"/>
          </p:cNvSpPr>
          <p:nvPr>
            <p:ph type="subTitle" idx="4294967295"/>
          </p:nvPr>
        </p:nvSpPr>
        <p:spPr>
          <a:xfrm>
            <a:off x="748994" y="2888563"/>
            <a:ext cx="5434364" cy="119401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" sz="44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ANY QUESTIONS?</a:t>
            </a:r>
            <a:endParaRPr sz="4400" b="1" dirty="0">
              <a:solidFill>
                <a:srgbClr val="FFFFFF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356" name="Google Shape;356;p37"/>
          <p:cNvSpPr/>
          <p:nvPr/>
        </p:nvSpPr>
        <p:spPr>
          <a:xfrm rot="2240807">
            <a:off x="8359729" y="4465501"/>
            <a:ext cx="2202328" cy="1336659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7" name="Google Shape;357;p37"/>
          <p:cNvSpPr/>
          <p:nvPr/>
        </p:nvSpPr>
        <p:spPr>
          <a:xfrm rot="-6741915">
            <a:off x="10114801" y="3417022"/>
            <a:ext cx="854635" cy="1331109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DA971D-B8E2-4FA0-9A5B-A801F94C3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597" y="2107283"/>
            <a:ext cx="2712955" cy="246909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8"/>
          <p:cNvSpPr txBox="1">
            <a:spLocks noGrp="1"/>
          </p:cNvSpPr>
          <p:nvPr>
            <p:ph type="title"/>
          </p:nvPr>
        </p:nvSpPr>
        <p:spPr>
          <a:xfrm>
            <a:off x="5760100" y="398487"/>
            <a:ext cx="1951340" cy="92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b="1" dirty="0">
                <a:latin typeface="Avenir Next LT Pro Light" panose="020B0304020202020204" pitchFamily="34" charset="0"/>
              </a:rPr>
              <a:t>Credits</a:t>
            </a:r>
            <a:endParaRPr b="1" dirty="0">
              <a:latin typeface="Avenir Next LT Pro Light" panose="020B0304020202020204" pitchFamily="34" charset="0"/>
            </a:endParaRPr>
          </a:p>
        </p:txBody>
      </p:sp>
      <p:sp>
        <p:nvSpPr>
          <p:cNvPr id="363" name="Google Shape;363;p38"/>
          <p:cNvSpPr txBox="1">
            <a:spLocks noGrp="1"/>
          </p:cNvSpPr>
          <p:nvPr>
            <p:ph type="body" idx="1"/>
          </p:nvPr>
        </p:nvSpPr>
        <p:spPr>
          <a:xfrm>
            <a:off x="5760100" y="1319686"/>
            <a:ext cx="5822400" cy="529447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Bell MT" panose="02020503060305020303" pitchFamily="18" charset="0"/>
              </a:rPr>
              <a:t>Special thanks to all the people who made and released these awesome resources for free:</a:t>
            </a:r>
            <a:endParaRPr dirty="0">
              <a:latin typeface="Bell MT" panose="02020503060305020303" pitchFamily="18" charset="0"/>
            </a:endParaRPr>
          </a:p>
          <a:p>
            <a:pPr>
              <a:lnSpc>
                <a:spcPct val="115000"/>
              </a:lnSpc>
            </a:pPr>
            <a:r>
              <a:rPr lang="en" dirty="0">
                <a:latin typeface="Bell MT" panose="02020503060305020303" pitchFamily="18" charset="0"/>
              </a:rPr>
              <a:t>Presentation template by </a:t>
            </a:r>
            <a:r>
              <a:rPr lang="en" u="sng" dirty="0">
                <a:solidFill>
                  <a:srgbClr val="51B148"/>
                </a:solidFill>
                <a:latin typeface="Bell MT" panose="020205030603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SlidesCarnival</a:t>
            </a:r>
            <a:endParaRPr dirty="0">
              <a:solidFill>
                <a:srgbClr val="51B148"/>
              </a:solidFill>
              <a:latin typeface="Bell MT" panose="02020503060305020303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Bell MT" panose="02020503060305020303" pitchFamily="18" charset="0"/>
              </a:rPr>
              <a:t>Photographs by </a:t>
            </a:r>
            <a:r>
              <a:rPr lang="en" u="sng" dirty="0">
                <a:solidFill>
                  <a:srgbClr val="51B148"/>
                </a:solidFill>
                <a:latin typeface="Bell MT" panose="020205030603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endParaRPr lang="en" u="sng" dirty="0">
              <a:solidFill>
                <a:srgbClr val="51B148"/>
              </a:solidFill>
              <a:latin typeface="Bell MT" panose="02020503060305020303" pitchFamily="18" charset="0"/>
            </a:endParaRPr>
          </a:p>
          <a:p>
            <a:pPr marL="101598" indent="0">
              <a:lnSpc>
                <a:spcPct val="115000"/>
              </a:lnSpc>
              <a:spcBef>
                <a:spcPts val="0"/>
              </a:spcBef>
              <a:buNone/>
            </a:pPr>
            <a:endParaRPr lang="en" u="sng" dirty="0">
              <a:solidFill>
                <a:srgbClr val="51B148"/>
              </a:solidFill>
              <a:latin typeface="Bell MT" panose="02020503060305020303" pitchFamily="18" charset="0"/>
            </a:endParaRPr>
          </a:p>
          <a:p>
            <a:pPr marL="101598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Bell MT" panose="02020503060305020303" pitchFamily="18" charset="0"/>
              </a:rPr>
              <a:t>Special thanks to J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ean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Galluci for providing the data &amp; to the Hudson Valley Regional Council for constructing the spreadsheet </a:t>
            </a:r>
          </a:p>
          <a:p>
            <a:pPr marL="101598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tool!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5402468" y="43422"/>
            <a:ext cx="6106780" cy="92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b="1" dirty="0">
                <a:latin typeface="Avenir Next LT Pro Light" panose="020B0304020202020204" pitchFamily="34" charset="0"/>
              </a:rPr>
              <a:t>Behind the Inventory </a:t>
            </a:r>
            <a:endParaRPr b="1" dirty="0">
              <a:latin typeface="Avenir Next LT Pro Light" panose="020B0304020202020204" pitchFamily="34" charset="0"/>
            </a:endParaRPr>
          </a:p>
        </p:txBody>
      </p:sp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5402468" y="921200"/>
            <a:ext cx="6789532" cy="570087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en-US" dirty="0">
                <a:latin typeface="Bell MT" panose="02020503060305020303" pitchFamily="18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Local Government Operations” – any facility or consumption for which the Town is financially or operationally responsible</a:t>
            </a:r>
          </a:p>
          <a:p>
            <a:pPr marL="101597" indent="0">
              <a:buSzPct val="50000"/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en-US" dirty="0">
                <a:latin typeface="Bell MT" panose="02020503060305020303" pitchFamily="18" charset="0"/>
              </a:rPr>
              <a:t>The inventory catalogs:</a:t>
            </a:r>
          </a:p>
          <a:p>
            <a:pPr lvl="1">
              <a:spcBef>
                <a:spcPts val="800"/>
              </a:spcBef>
              <a:buSzPct val="50000"/>
              <a:buFont typeface="+mj-lt"/>
              <a:buAutoNum type="arabicPeriod"/>
            </a:pPr>
            <a:r>
              <a:rPr lang="en-US" sz="2133" b="1" dirty="0">
                <a:solidFill>
                  <a:schemeClr val="tx1"/>
                </a:solidFill>
                <a:latin typeface="Bell MT" panose="02020503060305020303" pitchFamily="18" charset="0"/>
              </a:rPr>
              <a:t>Direct Emissions Sources </a:t>
            </a:r>
            <a:r>
              <a:rPr lang="en-US" sz="2133" dirty="0">
                <a:latin typeface="Bell MT" panose="02020503060305020303" pitchFamily="18" charset="0"/>
              </a:rPr>
              <a:t>– propane, fuel oil, gasoline, and diesel </a:t>
            </a:r>
          </a:p>
          <a:p>
            <a:pPr lvl="1">
              <a:spcBef>
                <a:spcPts val="800"/>
              </a:spcBef>
              <a:buSzPct val="50000"/>
              <a:buFont typeface="+mj-lt"/>
              <a:buAutoNum type="arabicPeriod"/>
            </a:pPr>
            <a:r>
              <a:rPr lang="en-US" sz="2133" b="1" dirty="0">
                <a:solidFill>
                  <a:schemeClr val="tx1"/>
                </a:solidFill>
                <a:latin typeface="Bell MT" panose="02020503060305020303" pitchFamily="18" charset="0"/>
              </a:rPr>
              <a:t>Indirect Emissions Sources </a:t>
            </a:r>
            <a:r>
              <a:rPr lang="en-US" sz="2133" dirty="0">
                <a:latin typeface="Bell MT" panose="02020503060305020303" pitchFamily="18" charset="0"/>
              </a:rPr>
              <a:t>– electricity</a:t>
            </a:r>
          </a:p>
          <a:p>
            <a:pPr marL="711182" lvl="1" indent="0">
              <a:spcBef>
                <a:spcPts val="800"/>
              </a:spcBef>
              <a:buSzPct val="50000"/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en-US" dirty="0">
                <a:latin typeface="Bell MT" panose="02020503060305020303" pitchFamily="18" charset="0"/>
              </a:rPr>
              <a:t>All GHG emissions were reported in </a:t>
            </a:r>
            <a:r>
              <a:rPr lang="en-US" b="1" dirty="0">
                <a:latin typeface="Bell MT" panose="02020503060305020303" pitchFamily="18" charset="0"/>
              </a:rPr>
              <a:t>tons of CO2-equivalent:</a:t>
            </a:r>
          </a:p>
          <a:p>
            <a:pPr lvl="1">
              <a:buSzPct val="50000"/>
              <a:buFont typeface="+mj-lt"/>
              <a:buAutoNum type="arabicPeriod"/>
            </a:pPr>
            <a:r>
              <a:rPr lang="en-US" sz="2133" dirty="0">
                <a:latin typeface="Bell MT" panose="02020503060305020303" pitchFamily="18" charset="0"/>
              </a:rPr>
              <a:t>Methane (CH4) = 28 CO2e</a:t>
            </a:r>
          </a:p>
          <a:p>
            <a:pPr lvl="1">
              <a:buSzPct val="50000"/>
              <a:buFont typeface="+mj-lt"/>
              <a:buAutoNum type="arabicPeriod"/>
            </a:pPr>
            <a:r>
              <a:rPr lang="en-US" sz="2133" dirty="0">
                <a:latin typeface="Bell MT" panose="02020503060305020303" pitchFamily="18" charset="0"/>
              </a:rPr>
              <a:t>Nitrous Oxide (N2O) = 298 CO2e</a:t>
            </a:r>
            <a:endParaRPr sz="2133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8AF70AC9-DD41-4543-A5DF-01AAA7347830}"/>
              </a:ext>
            </a:extLst>
          </p:cNvPr>
          <p:cNvGrpSpPr/>
          <p:nvPr/>
        </p:nvGrpSpPr>
        <p:grpSpPr>
          <a:xfrm>
            <a:off x="0" y="2054138"/>
            <a:ext cx="12035936" cy="3857555"/>
            <a:chOff x="156063" y="1805111"/>
            <a:chExt cx="12035936" cy="385755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EC485E5-322B-411E-999B-9E4C510CAE55}"/>
                </a:ext>
              </a:extLst>
            </p:cNvPr>
            <p:cNvGrpSpPr/>
            <p:nvPr/>
          </p:nvGrpSpPr>
          <p:grpSpPr>
            <a:xfrm>
              <a:off x="156063" y="1805111"/>
              <a:ext cx="7651508" cy="3857555"/>
              <a:chOff x="639638" y="1454960"/>
              <a:chExt cx="8335273" cy="4169848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E56AAF4-5C46-4023-A101-F0652F7DF817}"/>
                  </a:ext>
                </a:extLst>
              </p:cNvPr>
              <p:cNvSpPr/>
              <p:nvPr/>
            </p:nvSpPr>
            <p:spPr>
              <a:xfrm>
                <a:off x="3041242" y="2074352"/>
                <a:ext cx="5933669" cy="30509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tint val="66000"/>
                      <a:satMod val="160000"/>
                    </a:schemeClr>
                  </a:gs>
                  <a:gs pos="50000">
                    <a:schemeClr val="accent3">
                      <a:tint val="44500"/>
                      <a:satMod val="160000"/>
                    </a:schemeClr>
                  </a:gs>
                  <a:gs pos="100000">
                    <a:schemeClr val="accent3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b="1" dirty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latin typeface="Avenir Next LT Pro Light" panose="020B0304020202020204" pitchFamily="34" charset="0"/>
                  </a:rPr>
                  <a:t>GHG Inventory</a:t>
                </a:r>
              </a:p>
            </p:txBody>
          </p:sp>
          <p:sp>
            <p:nvSpPr>
              <p:cNvPr id="3" name="Arrow: Right 2">
                <a:extLst>
                  <a:ext uri="{FF2B5EF4-FFF2-40B4-BE49-F238E27FC236}">
                    <a16:creationId xmlns:a16="http://schemas.microsoft.com/office/drawing/2014/main" id="{36C5F075-2EF2-42E2-B1AC-8C6F409F41B6}"/>
                  </a:ext>
                </a:extLst>
              </p:cNvPr>
              <p:cNvSpPr/>
              <p:nvPr/>
            </p:nvSpPr>
            <p:spPr>
              <a:xfrm rot="2506566">
                <a:off x="639638" y="1454960"/>
                <a:ext cx="2335581" cy="1266090"/>
              </a:xfrm>
              <a:prstGeom prst="rightArrow">
                <a:avLst>
                  <a:gd name="adj1" fmla="val 50000"/>
                  <a:gd name="adj2" fmla="val 45683"/>
                </a:avLst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 w="31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Avenir Next LT Pro Light" panose="020B0304020202020204" pitchFamily="34" charset="0"/>
                  </a:rPr>
                  <a:t>Energy Costs </a:t>
                </a:r>
              </a:p>
            </p:txBody>
          </p:sp>
          <p:sp>
            <p:nvSpPr>
              <p:cNvPr id="6" name="Arrow: Right 5">
                <a:extLst>
                  <a:ext uri="{FF2B5EF4-FFF2-40B4-BE49-F238E27FC236}">
                    <a16:creationId xmlns:a16="http://schemas.microsoft.com/office/drawing/2014/main" id="{E384A773-E68D-40E3-B146-DB0A4192689B}"/>
                  </a:ext>
                </a:extLst>
              </p:cNvPr>
              <p:cNvSpPr/>
              <p:nvPr/>
            </p:nvSpPr>
            <p:spPr>
              <a:xfrm rot="19007240">
                <a:off x="672473" y="4339669"/>
                <a:ext cx="2335581" cy="1285139"/>
              </a:xfrm>
              <a:prstGeom prst="rightArrow">
                <a:avLst>
                  <a:gd name="adj1" fmla="val 50000"/>
                  <a:gd name="adj2" fmla="val 45683"/>
                </a:avLst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 w="31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Avenir Next LT Pro Light" panose="020B0304020202020204" pitchFamily="34" charset="0"/>
                  </a:rPr>
                  <a:t>Energy Consumption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9FD3F5-6CC6-4613-AA23-6D966FE2F157}"/>
                </a:ext>
              </a:extLst>
            </p:cNvPr>
            <p:cNvGrpSpPr/>
            <p:nvPr/>
          </p:nvGrpSpPr>
          <p:grpSpPr>
            <a:xfrm>
              <a:off x="8120044" y="2064479"/>
              <a:ext cx="4071955" cy="3449705"/>
              <a:chOff x="8120044" y="2064479"/>
              <a:chExt cx="4071955" cy="3449705"/>
            </a:xfrm>
          </p:grpSpPr>
          <p:sp>
            <p:nvSpPr>
              <p:cNvPr id="7" name="Arrow: Right 6">
                <a:extLst>
                  <a:ext uri="{FF2B5EF4-FFF2-40B4-BE49-F238E27FC236}">
                    <a16:creationId xmlns:a16="http://schemas.microsoft.com/office/drawing/2014/main" id="{7438E94F-E904-46EC-A090-841BB885DF98}"/>
                  </a:ext>
                </a:extLst>
              </p:cNvPr>
              <p:cNvSpPr/>
              <p:nvPr/>
            </p:nvSpPr>
            <p:spPr>
              <a:xfrm>
                <a:off x="8120044" y="3316958"/>
                <a:ext cx="1142306" cy="944749"/>
              </a:xfrm>
              <a:prstGeom prst="rightArrow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D191450-82FA-4522-9506-7200DBCB0EF6}"/>
                  </a:ext>
                </a:extLst>
              </p:cNvPr>
              <p:cNvGrpSpPr/>
              <p:nvPr/>
            </p:nvGrpSpPr>
            <p:grpSpPr>
              <a:xfrm>
                <a:off x="9425352" y="2064479"/>
                <a:ext cx="2766647" cy="3449705"/>
                <a:chOff x="9425352" y="2064479"/>
                <a:chExt cx="2766647" cy="3449705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72B7570-9242-4B4C-B58C-0EA0EAF04071}"/>
                    </a:ext>
                  </a:extLst>
                </p:cNvPr>
                <p:cNvSpPr/>
                <p:nvPr/>
              </p:nvSpPr>
              <p:spPr>
                <a:xfrm>
                  <a:off x="9425352" y="2064479"/>
                  <a:ext cx="2766647" cy="944749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Town </a:t>
                  </a:r>
                  <a:r>
                    <a:rPr lang="en-US" b="1" dirty="0">
                      <a:solidFill>
                        <a:srgbClr val="FF5757"/>
                      </a:solidFill>
                    </a:rPr>
                    <a:t>Emissions Trends</a:t>
                  </a:r>
                  <a:r>
                    <a:rPr lang="en-US" dirty="0">
                      <a:solidFill>
                        <a:srgbClr val="FF5757"/>
                      </a:solidFill>
                    </a:rPr>
                    <a:t>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by Year, Facility, and Energy Type 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AC358DFE-0BC8-467A-8EE5-0488727A6F19}"/>
                    </a:ext>
                  </a:extLst>
                </p:cNvPr>
                <p:cNvSpPr/>
                <p:nvPr/>
              </p:nvSpPr>
              <p:spPr>
                <a:xfrm>
                  <a:off x="9425352" y="3316957"/>
                  <a:ext cx="2766647" cy="944749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Town </a:t>
                  </a:r>
                  <a:r>
                    <a:rPr lang="en-US" b="1" dirty="0">
                      <a:solidFill>
                        <a:srgbClr val="FF5757"/>
                      </a:solidFill>
                    </a:rPr>
                    <a:t>Energy Cost Trends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by Year, Facility, and Energy Type 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AD95F7D-D838-4BB7-B53C-E370EE5DE08B}"/>
                    </a:ext>
                  </a:extLst>
                </p:cNvPr>
                <p:cNvSpPr/>
                <p:nvPr/>
              </p:nvSpPr>
              <p:spPr>
                <a:xfrm>
                  <a:off x="9425352" y="4569435"/>
                  <a:ext cx="2766647" cy="944749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Town </a:t>
                  </a:r>
                  <a:r>
                    <a:rPr lang="en-US" b="1" dirty="0">
                      <a:solidFill>
                        <a:srgbClr val="FF5757"/>
                      </a:solidFill>
                    </a:rPr>
                    <a:t>Usage Trends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by Year, Facility, and Energy Type </a:t>
                  </a:r>
                </a:p>
              </p:txBody>
            </p:sp>
          </p:grp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8C3A18D-A5AB-4030-B009-CA0C6963D7FA}"/>
              </a:ext>
            </a:extLst>
          </p:cNvPr>
          <p:cNvSpPr txBox="1"/>
          <p:nvPr/>
        </p:nvSpPr>
        <p:spPr>
          <a:xfrm>
            <a:off x="1853711" y="657851"/>
            <a:ext cx="848457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ll MT" panose="02020503060305020303" pitchFamily="18" charset="0"/>
              </a:rPr>
              <a:t>Our inventory accounts for </a:t>
            </a:r>
            <a:r>
              <a:rPr lang="en-US" sz="2800" b="1" dirty="0">
                <a:latin typeface="Bell MT" panose="02020503060305020303" pitchFamily="18" charset="0"/>
              </a:rPr>
              <a:t>usage</a:t>
            </a:r>
            <a:r>
              <a:rPr lang="en-US" sz="2800" dirty="0">
                <a:latin typeface="Bell MT" panose="02020503060305020303" pitchFamily="18" charset="0"/>
              </a:rPr>
              <a:t>, </a:t>
            </a:r>
            <a:r>
              <a:rPr lang="en-US" sz="2800" b="1" dirty="0">
                <a:latin typeface="Bell MT" panose="02020503060305020303" pitchFamily="18" charset="0"/>
              </a:rPr>
              <a:t>costs</a:t>
            </a:r>
            <a:r>
              <a:rPr lang="en-US" sz="2800" dirty="0">
                <a:latin typeface="Bell MT" panose="02020503060305020303" pitchFamily="18" charset="0"/>
              </a:rPr>
              <a:t>, and </a:t>
            </a:r>
            <a:r>
              <a:rPr lang="en-US" sz="2800" b="1" dirty="0">
                <a:latin typeface="Bell MT" panose="02020503060305020303" pitchFamily="18" charset="0"/>
              </a:rPr>
              <a:t>emissions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en-US" sz="2800" b="1" dirty="0">
                <a:latin typeface="Bell MT" panose="02020503060305020303" pitchFamily="18" charset="0"/>
              </a:rPr>
              <a:t>by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en-US" sz="2800" b="1" dirty="0">
                <a:latin typeface="Bell MT" panose="02020503060305020303" pitchFamily="18" charset="0"/>
              </a:rPr>
              <a:t>year</a:t>
            </a:r>
            <a:r>
              <a:rPr lang="en-US" sz="2800" dirty="0">
                <a:latin typeface="Bell MT" panose="02020503060305020303" pitchFamily="18" charset="0"/>
              </a:rPr>
              <a:t>, </a:t>
            </a:r>
            <a:r>
              <a:rPr lang="en-US" sz="2800" b="1" dirty="0">
                <a:latin typeface="Bell MT" panose="02020503060305020303" pitchFamily="18" charset="0"/>
              </a:rPr>
              <a:t>facility</a:t>
            </a:r>
            <a:r>
              <a:rPr lang="en-US" sz="2800" dirty="0">
                <a:latin typeface="Bell MT" panose="02020503060305020303" pitchFamily="18" charset="0"/>
              </a:rPr>
              <a:t>, </a:t>
            </a:r>
            <a:r>
              <a:rPr lang="en-US" sz="2800" b="1" dirty="0">
                <a:latin typeface="Bell MT" panose="02020503060305020303" pitchFamily="18" charset="0"/>
              </a:rPr>
              <a:t>and type of energy</a:t>
            </a:r>
            <a:r>
              <a:rPr lang="en-US" sz="2800" dirty="0">
                <a:latin typeface="Bell MT" panose="02020503060305020303" pitchFamily="18" charset="0"/>
              </a:rPr>
              <a:t>, allowing for easy analysis and comparison over time!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4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>
            <a:spLocks noGrp="1"/>
          </p:cNvSpPr>
          <p:nvPr>
            <p:ph type="ctrTitle"/>
          </p:nvPr>
        </p:nvSpPr>
        <p:spPr>
          <a:xfrm>
            <a:off x="6140200" y="2949140"/>
            <a:ext cx="6051800" cy="95972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US" sz="5400" b="1" dirty="0">
                <a:ln>
                  <a:solidFill>
                    <a:schemeClr val="bg1"/>
                  </a:solidFill>
                </a:ln>
                <a:latin typeface="Avenir Next LT Pro Light" panose="020B0304020202020204" pitchFamily="34" charset="0"/>
              </a:rPr>
              <a:t>Where We Left Off</a:t>
            </a:r>
            <a:endParaRPr sz="5400" b="1" dirty="0">
              <a:ln>
                <a:solidFill>
                  <a:schemeClr val="bg1"/>
                </a:solidFill>
              </a:ln>
              <a:latin typeface="Avenir Next LT Pro Light" panose="020B0304020202020204" pitchFamily="34" charset="0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1"/>
          </p:nvPr>
        </p:nvSpPr>
        <p:spPr>
          <a:xfrm>
            <a:off x="6051801" y="3908860"/>
            <a:ext cx="6140199" cy="125582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-US" sz="2800" b="1" dirty="0">
                <a:ln w="3175">
                  <a:solidFill>
                    <a:schemeClr val="bg1"/>
                  </a:solidFill>
                </a:ln>
                <a:latin typeface="Avenir Next LT Pro Light" panose="020B0304020202020204" pitchFamily="34" charset="0"/>
              </a:rPr>
              <a:t>Let’s take a glimpse into the past and recall how the Town performed in our 2016 &amp; 2017 inventory!</a:t>
            </a:r>
            <a:endParaRPr sz="2800" b="1" dirty="0">
              <a:ln w="3175">
                <a:solidFill>
                  <a:schemeClr val="bg1"/>
                </a:solidFill>
              </a:ln>
              <a:latin typeface="Avenir Next LT Pro Light" panose="020B03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"/>
          <p:cNvSpPr/>
          <p:nvPr/>
        </p:nvSpPr>
        <p:spPr>
          <a:xfrm rot="2240807">
            <a:off x="8662865" y="4748447"/>
            <a:ext cx="2202328" cy="1336659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7" name="Google Shape;357;p37"/>
          <p:cNvSpPr/>
          <p:nvPr/>
        </p:nvSpPr>
        <p:spPr>
          <a:xfrm rot="-6741915">
            <a:off x="10114801" y="3417022"/>
            <a:ext cx="854635" cy="1331109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5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82AC65-57EB-4544-B62B-1867956BB6F1}"/>
              </a:ext>
            </a:extLst>
          </p:cNvPr>
          <p:cNvSpPr txBox="1"/>
          <p:nvPr/>
        </p:nvSpPr>
        <p:spPr>
          <a:xfrm>
            <a:off x="304798" y="320840"/>
            <a:ext cx="55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latin typeface="Avenir Next LT Pro Light" panose="020B0304020202020204" pitchFamily="34" charset="0"/>
              </a:rPr>
              <a:t>2016 &amp; 2017 Key Findings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609750-2710-4397-A909-C810D0D19AAD}"/>
              </a:ext>
            </a:extLst>
          </p:cNvPr>
          <p:cNvSpPr txBox="1">
            <a:spLocks/>
          </p:cNvSpPr>
          <p:nvPr/>
        </p:nvSpPr>
        <p:spPr>
          <a:xfrm>
            <a:off x="304797" y="1139225"/>
            <a:ext cx="8484639" cy="539793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Total Average GHG Emissions in 2016-2017: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5757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655.5 tons of CO2e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lang="en-US" sz="2000" b="1" dirty="0">
                <a:solidFill>
                  <a:srgbClr val="FF5757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UPWARD TREND </a:t>
            </a:r>
            <a:r>
              <a:rPr lang="en-US" sz="20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GHG emissions each year between 2013 and 2017</a:t>
            </a:r>
            <a:endParaRPr kumimoji="0" lang="en-US" sz="20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1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1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lang="en-US" sz="1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ct val="5000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+mn-ea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Town Hall electricity consumption increased by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5757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355%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, leading to 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5757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  <a:sym typeface="Wingdings" panose="05000000000000000000" pitchFamily="2" charset="2"/>
              </a:rPr>
              <a:t>632%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  <a:sym typeface="Wingdings" panose="05000000000000000000" pitchFamily="2" charset="2"/>
              </a:rPr>
              <a:t>increase in emissions</a:t>
            </a:r>
          </a:p>
          <a:p>
            <a:pPr marL="342900" indent="-342900">
              <a:spcBef>
                <a:spcPts val="500"/>
              </a:spcBef>
              <a:buClr>
                <a:srgbClr val="70AD47"/>
              </a:buClr>
              <a:buSzPct val="100000"/>
              <a:buFont typeface="+mj-lt"/>
              <a:buAutoNum type="arabicPeriod"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buClr>
                <a:schemeClr val="bg1"/>
              </a:buClr>
              <a:buSzPct val="50000"/>
              <a:buFont typeface="Wingdings" panose="05000000000000000000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In the Justice Court, electricity use moved from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5757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1,957 kWh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(0.6 tons CO2e) in 2013-2014 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5757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30,604 kWh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(9.5 tons CO2e) in 2016-2017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D49565E-CD1C-489C-83F6-34A075565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857929"/>
              </p:ext>
            </p:extLst>
          </p:nvPr>
        </p:nvGraphicFramePr>
        <p:xfrm>
          <a:off x="607138" y="2561136"/>
          <a:ext cx="4909079" cy="209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4E7D68F-AE7A-4E6D-A015-77459EF7DF66}"/>
              </a:ext>
            </a:extLst>
          </p:cNvPr>
          <p:cNvGrpSpPr/>
          <p:nvPr/>
        </p:nvGrpSpPr>
        <p:grpSpPr>
          <a:xfrm>
            <a:off x="5764291" y="2561136"/>
            <a:ext cx="3999739" cy="1945082"/>
            <a:chOff x="5764291" y="2561136"/>
            <a:chExt cx="3999739" cy="194508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3559AA-3D84-490D-9FE9-D974A3F5E2A7}"/>
                </a:ext>
              </a:extLst>
            </p:cNvPr>
            <p:cNvSpPr txBox="1"/>
            <p:nvPr/>
          </p:nvSpPr>
          <p:spPr>
            <a:xfrm>
              <a:off x="5764291" y="2561136"/>
              <a:ext cx="39997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>
                  <a:latin typeface="Bell MT" panose="02020503060305020303" pitchFamily="18" charset="0"/>
                </a:rPr>
                <a:t>Police Department – 2016 &amp; 2017 Average</a:t>
              </a:r>
            </a:p>
            <a:p>
              <a:pPr marL="285750" indent="-285750">
                <a:buSzPct val="50000"/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FF5757"/>
                  </a:solidFill>
                  <a:latin typeface="Bell MT" panose="02020503060305020303" pitchFamily="18" charset="0"/>
                </a:rPr>
                <a:t>150 tons </a:t>
              </a:r>
              <a:r>
                <a:rPr lang="en-US" sz="1600" b="1" dirty="0">
                  <a:latin typeface="Bell MT" panose="02020503060305020303" pitchFamily="18" charset="0"/>
                </a:rPr>
                <a:t>of CO2e from gasoline </a:t>
              </a:r>
            </a:p>
            <a:p>
              <a:pPr marL="285750" indent="-285750">
                <a:buSzPct val="50000"/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FF5757"/>
                  </a:solidFill>
                  <a:latin typeface="Bell MT" panose="02020503060305020303" pitchFamily="18" charset="0"/>
                </a:rPr>
                <a:t>40.1 tons </a:t>
              </a:r>
              <a:r>
                <a:rPr lang="en-US" sz="1600" b="1" dirty="0">
                  <a:latin typeface="Bell MT" panose="02020503060305020303" pitchFamily="18" charset="0"/>
                </a:rPr>
                <a:t>of CO2e from building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973AD94-3AB5-4373-B89C-571C0842AA19}"/>
                </a:ext>
              </a:extLst>
            </p:cNvPr>
            <p:cNvSpPr txBox="1"/>
            <p:nvPr/>
          </p:nvSpPr>
          <p:spPr>
            <a:xfrm>
              <a:off x="5818556" y="3429000"/>
              <a:ext cx="348446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>
                  <a:latin typeface="Bell MT" panose="02020503060305020303" pitchFamily="18" charset="0"/>
                </a:rPr>
                <a:t>DPW – 2016 &amp; 2017 Average</a:t>
              </a:r>
            </a:p>
            <a:p>
              <a:pPr marL="285750" indent="-285750">
                <a:buSzPct val="50000"/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FF5757"/>
                  </a:solidFill>
                  <a:latin typeface="Bell MT" panose="02020503060305020303" pitchFamily="18" charset="0"/>
                </a:rPr>
                <a:t>232 tons </a:t>
              </a:r>
              <a:r>
                <a:rPr lang="en-US" sz="1600" b="1" dirty="0">
                  <a:latin typeface="Bell MT" panose="02020503060305020303" pitchFamily="18" charset="0"/>
                </a:rPr>
                <a:t>of CO2e from gasoline &amp; diesel </a:t>
              </a:r>
            </a:p>
            <a:p>
              <a:pPr marL="285750" indent="-285750">
                <a:buSzPct val="50000"/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FF5757"/>
                  </a:solidFill>
                  <a:latin typeface="Bell MT" panose="02020503060305020303" pitchFamily="18" charset="0"/>
                </a:rPr>
                <a:t>33.6 tons </a:t>
              </a:r>
              <a:r>
                <a:rPr lang="en-US" sz="1600" b="1" dirty="0">
                  <a:latin typeface="Bell MT" panose="02020503060305020303" pitchFamily="18" charset="0"/>
                </a:rPr>
                <a:t>of CO2e from building</a:t>
              </a:r>
            </a:p>
          </p:txBody>
        </p:sp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A9BD2FD-AD33-49F1-9320-808E7F981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7063763"/>
              </p:ext>
            </p:extLst>
          </p:nvPr>
        </p:nvGraphicFramePr>
        <p:xfrm>
          <a:off x="607137" y="2424936"/>
          <a:ext cx="5157154" cy="239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>
            <a:spLocks noGrp="1"/>
          </p:cNvSpPr>
          <p:nvPr>
            <p:ph type="ctrTitle"/>
          </p:nvPr>
        </p:nvSpPr>
        <p:spPr>
          <a:xfrm>
            <a:off x="6858000" y="2133600"/>
            <a:ext cx="4804611" cy="1632282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US" sz="4800" b="1" dirty="0">
                <a:latin typeface="Avenir Next LT Pro Light" panose="020B0304020202020204" pitchFamily="34" charset="0"/>
              </a:rPr>
              <a:t>Where We Stand Now</a:t>
            </a:r>
            <a:endParaRPr sz="4800" b="1" dirty="0">
              <a:latin typeface="Avenir Next LT Pro Light" panose="020B0304020202020204" pitchFamily="34" charset="0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1"/>
          </p:nvPr>
        </p:nvSpPr>
        <p:spPr>
          <a:xfrm>
            <a:off x="6208296" y="3765882"/>
            <a:ext cx="5983704" cy="163228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-US" b="1" dirty="0">
                <a:latin typeface="Bell MT" panose="02020503060305020303" pitchFamily="18" charset="0"/>
              </a:rPr>
              <a:t>With this basis for comparison, the 2018 &amp; 2019 data we arranged has more depth. Let’s see how the Town performed in 2018 and 2019! </a:t>
            </a:r>
            <a:endParaRPr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2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06;p25">
            <a:extLst>
              <a:ext uri="{FF2B5EF4-FFF2-40B4-BE49-F238E27FC236}">
                <a16:creationId xmlns:a16="http://schemas.microsoft.com/office/drawing/2014/main" id="{FD79E814-B6AA-42B2-87A0-70790827F44E}"/>
              </a:ext>
            </a:extLst>
          </p:cNvPr>
          <p:cNvSpPr txBox="1">
            <a:spLocks/>
          </p:cNvSpPr>
          <p:nvPr/>
        </p:nvSpPr>
        <p:spPr>
          <a:xfrm>
            <a:off x="1678676" y="225852"/>
            <a:ext cx="8925634" cy="11982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venir Next LT Pro Light" panose="020B0304020202020204" pitchFamily="34" charset="0"/>
                <a:sym typeface="Arial"/>
              </a:rPr>
              <a:t>Average GHG Emissions by Facility: Electricity, Propane, &amp; Fuel Oil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4F06BE-D699-40D1-AE40-823B2D3B5E0D}"/>
              </a:ext>
            </a:extLst>
          </p:cNvPr>
          <p:cNvSpPr txBox="1"/>
          <p:nvPr/>
        </p:nvSpPr>
        <p:spPr>
          <a:xfrm rot="20769112">
            <a:off x="357610" y="880775"/>
            <a:ext cx="1447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2018 &amp; 2019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Averaged Data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5BA858-3905-4BF1-B38C-5D3132CF58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0140721"/>
              </p:ext>
            </p:extLst>
          </p:nvPr>
        </p:nvGraphicFramePr>
        <p:xfrm>
          <a:off x="2407919" y="1574798"/>
          <a:ext cx="7294880" cy="475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06;p25">
            <a:extLst>
              <a:ext uri="{FF2B5EF4-FFF2-40B4-BE49-F238E27FC236}">
                <a16:creationId xmlns:a16="http://schemas.microsoft.com/office/drawing/2014/main" id="{FD79E814-B6AA-42B2-87A0-70790827F44E}"/>
              </a:ext>
            </a:extLst>
          </p:cNvPr>
          <p:cNvSpPr txBox="1">
            <a:spLocks/>
          </p:cNvSpPr>
          <p:nvPr/>
        </p:nvSpPr>
        <p:spPr>
          <a:xfrm>
            <a:off x="2791736" y="262465"/>
            <a:ext cx="6608527" cy="11982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venir Next LT Pro Light" panose="020B0304020202020204" pitchFamily="34" charset="0"/>
                <a:sym typeface="Arial"/>
              </a:rPr>
              <a:t>Average GHG Emissions by Function: All Energy Sources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4F06BE-D699-40D1-AE40-823B2D3B5E0D}"/>
              </a:ext>
            </a:extLst>
          </p:cNvPr>
          <p:cNvSpPr txBox="1"/>
          <p:nvPr/>
        </p:nvSpPr>
        <p:spPr>
          <a:xfrm rot="20806679">
            <a:off x="357607" y="913079"/>
            <a:ext cx="1447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2018 &amp; 2019 Averaged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Data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8C3A403-90D5-4D08-A1F3-3E28A3006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69238"/>
              </p:ext>
            </p:extLst>
          </p:nvPr>
        </p:nvGraphicFramePr>
        <p:xfrm>
          <a:off x="2416627" y="1460740"/>
          <a:ext cx="7358744" cy="475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151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06;p25">
            <a:extLst>
              <a:ext uri="{FF2B5EF4-FFF2-40B4-BE49-F238E27FC236}">
                <a16:creationId xmlns:a16="http://schemas.microsoft.com/office/drawing/2014/main" id="{FD79E814-B6AA-42B2-87A0-70790827F44E}"/>
              </a:ext>
            </a:extLst>
          </p:cNvPr>
          <p:cNvSpPr txBox="1">
            <a:spLocks/>
          </p:cNvSpPr>
          <p:nvPr/>
        </p:nvSpPr>
        <p:spPr>
          <a:xfrm>
            <a:off x="2790321" y="530676"/>
            <a:ext cx="6911063" cy="9358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venir Next LT Pro Light" panose="020B0304020202020204" pitchFamily="34" charset="0"/>
                <a:sym typeface="Arial"/>
              </a:rPr>
              <a:t>Average GHG Emissions by Energy Type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4F06BE-D699-40D1-AE40-823B2D3B5E0D}"/>
              </a:ext>
            </a:extLst>
          </p:cNvPr>
          <p:cNvSpPr txBox="1"/>
          <p:nvPr/>
        </p:nvSpPr>
        <p:spPr>
          <a:xfrm rot="20806679">
            <a:off x="357607" y="913079"/>
            <a:ext cx="1447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2018 &amp; 2019 Averaged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Data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51A979-75D0-4F77-8339-1F52A163A3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28180"/>
              </p:ext>
            </p:extLst>
          </p:nvPr>
        </p:nvGraphicFramePr>
        <p:xfrm>
          <a:off x="2416628" y="1554479"/>
          <a:ext cx="7296331" cy="477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6821720"/>
      </p:ext>
    </p:extLst>
  </p:cSld>
  <p:clrMapOvr>
    <a:masterClrMapping/>
  </p:clrMapOvr>
</p:sld>
</file>

<file path=ppt/theme/theme1.xml><?xml version="1.0" encoding="utf-8"?>
<a:theme xmlns:a="http://schemas.openxmlformats.org/drawingml/2006/main" name="1_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855</Words>
  <Application>Microsoft Office PowerPoint</Application>
  <PresentationFormat>Widescreen</PresentationFormat>
  <Paragraphs>223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Avenir Next LT Pro Light</vt:lpstr>
      <vt:lpstr>Bell MT</vt:lpstr>
      <vt:lpstr>Calibri</vt:lpstr>
      <vt:lpstr>Dosis</vt:lpstr>
      <vt:lpstr>Dosis ExtraLight</vt:lpstr>
      <vt:lpstr>Pontano Sans</vt:lpstr>
      <vt:lpstr>Segoe UI</vt:lpstr>
      <vt:lpstr>Wingdings</vt:lpstr>
      <vt:lpstr>1_Solanio template</vt:lpstr>
      <vt:lpstr>Solanio template</vt:lpstr>
      <vt:lpstr>PowerPoint Presentation</vt:lpstr>
      <vt:lpstr>Behind the Inventory </vt:lpstr>
      <vt:lpstr>PowerPoint Presentation</vt:lpstr>
      <vt:lpstr>Where We Left Off</vt:lpstr>
      <vt:lpstr>PowerPoint Presentation</vt:lpstr>
      <vt:lpstr>Where We Stand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Why the increases and decreases?</vt:lpstr>
      <vt:lpstr>PowerPoint Presentation</vt:lpstr>
      <vt:lpstr>PowerPoint Presentation</vt:lpstr>
      <vt:lpstr>PowerPoint Presentation</vt:lpstr>
      <vt:lpstr>Thank you!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Paltz Greenhouse Gas Inventory for Local Government Operations: 2018 – 2019</dc:title>
  <dc:creator>Conor Warren</dc:creator>
  <cp:lastModifiedBy>Rosanna Mazzaccari</cp:lastModifiedBy>
  <cp:revision>14</cp:revision>
  <dcterms:created xsi:type="dcterms:W3CDTF">2021-02-01T15:06:28Z</dcterms:created>
  <dcterms:modified xsi:type="dcterms:W3CDTF">2021-02-23T01:39:55Z</dcterms:modified>
</cp:coreProperties>
</file>